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7" r:id="rId2"/>
    <p:sldId id="411" r:id="rId3"/>
    <p:sldId id="268" r:id="rId4"/>
    <p:sldId id="406" r:id="rId5"/>
    <p:sldId id="302" r:id="rId6"/>
    <p:sldId id="378" r:id="rId7"/>
    <p:sldId id="303" r:id="rId8"/>
    <p:sldId id="300" r:id="rId9"/>
    <p:sldId id="407" r:id="rId10"/>
    <p:sldId id="306" r:id="rId11"/>
    <p:sldId id="340" r:id="rId12"/>
    <p:sldId id="341" r:id="rId13"/>
    <p:sldId id="412" r:id="rId14"/>
    <p:sldId id="343" r:id="rId15"/>
    <p:sldId id="408" r:id="rId16"/>
    <p:sldId id="405" r:id="rId17"/>
    <p:sldId id="345" r:id="rId18"/>
    <p:sldId id="349" r:id="rId19"/>
    <p:sldId id="350" r:id="rId20"/>
    <p:sldId id="347" r:id="rId21"/>
    <p:sldId id="409" r:id="rId22"/>
    <p:sldId id="330" r:id="rId23"/>
    <p:sldId id="410" r:id="rId24"/>
    <p:sldId id="351" r:id="rId25"/>
    <p:sldId id="348" r:id="rId26"/>
    <p:sldId id="298" r:id="rId27"/>
  </p:sldIdLst>
  <p:sldSz cx="43199050" cy="21599525"/>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atpan" initials="Pa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FF3300"/>
    <a:srgbClr val="CC3300"/>
    <a:srgbClr val="323232"/>
    <a:srgbClr val="CC00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29" autoAdjust="0"/>
    <p:restoredTop sz="82271" autoAdjust="0"/>
  </p:normalViewPr>
  <p:slideViewPr>
    <p:cSldViewPr snapToGrid="0">
      <p:cViewPr varScale="1">
        <p:scale>
          <a:sx n="23" d="100"/>
          <a:sy n="23" d="100"/>
        </p:scale>
        <p:origin x="450" y="30"/>
      </p:cViewPr>
      <p:guideLst/>
    </p:cSldViewPr>
  </p:slideViewPr>
  <p:outlineViewPr>
    <p:cViewPr>
      <p:scale>
        <a:sx n="33" d="100"/>
        <a:sy n="33" d="100"/>
      </p:scale>
      <p:origin x="0" y="-1986"/>
    </p:cViewPr>
  </p:outlineViewPr>
  <p:notesTextViewPr>
    <p:cViewPr>
      <p:scale>
        <a:sx n="1" d="1"/>
        <a:sy n="1" d="1"/>
      </p:scale>
      <p:origin x="0" y="0"/>
    </p:cViewPr>
  </p:notesTextViewPr>
  <p:sorterViewPr>
    <p:cViewPr>
      <p:scale>
        <a:sx n="100" d="100"/>
        <a:sy n="100" d="100"/>
      </p:scale>
      <p:origin x="0" y="-68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5760" b="0" i="0" u="none" strike="noStrike" kern="1200" cap="none" spc="0" normalizeH="0" baseline="0">
                <a:solidFill>
                  <a:schemeClr val="tx1"/>
                </a:solidFill>
                <a:uFill>
                  <a:solidFill>
                    <a:schemeClr val="tx1"/>
                  </a:solidFill>
                </a:uFill>
                <a:latin typeface="+mn-lt"/>
                <a:ea typeface="+mn-ea"/>
                <a:cs typeface="+mn-cs"/>
              </a:defRPr>
            </a:pPr>
            <a:r>
              <a:rPr lang="en"/>
              <a:t>query_id</a:t>
            </a:r>
            <a:r>
              <a:rPr lang="zh-CN"/>
              <a:t>下</a:t>
            </a:r>
            <a:r>
              <a:rPr lang="en"/>
              <a:t>title</a:t>
            </a:r>
            <a:r>
              <a:rPr lang="zh-CN"/>
              <a:t>数目的分布情况：</a:t>
            </a:r>
          </a:p>
        </c:rich>
      </c:tx>
      <c:layout/>
      <c:overlay val="0"/>
      <c:spPr>
        <a:noFill/>
        <a:ln>
          <a:noFill/>
        </a:ln>
        <a:effectLst/>
      </c:spPr>
      <c:txPr>
        <a:bodyPr rot="0" spcFirstLastPara="1" vertOverflow="ellipsis" vert="horz" wrap="square" anchor="ctr" anchorCtr="1"/>
        <a:lstStyle/>
        <a:p>
          <a:pPr>
            <a:defRPr lang="zh-CN" sz="5760" b="0" i="0" u="none" strike="noStrike" kern="1200" cap="none" spc="0" normalizeH="0" baseline="0">
              <a:solidFill>
                <a:schemeClr val="tx1"/>
              </a:solidFill>
              <a:uFill>
                <a:solidFill>
                  <a:schemeClr val="tx1"/>
                </a:solidFill>
              </a:uFill>
              <a:latin typeface="+mn-lt"/>
              <a:ea typeface="+mn-ea"/>
              <a:cs typeface="+mn-cs"/>
            </a:defRPr>
          </a:pPr>
          <a:endParaRPr lang="zh-CN"/>
        </a:p>
      </c:txPr>
    </c:title>
    <c:autoTitleDeleted val="0"/>
    <c:plotArea>
      <c:layout>
        <c:manualLayout>
          <c:layoutTarget val="inner"/>
          <c:xMode val="edge"/>
          <c:yMode val="edge"/>
          <c:x val="5.6486723853471393E-2"/>
          <c:y val="9.0919654981777578E-2"/>
          <c:w val="0.93907245015289376"/>
          <c:h val="0.81826544432457193"/>
        </c:manualLayout>
      </c:layout>
      <c:barChart>
        <c:barDir val="col"/>
        <c:grouping val="clustered"/>
        <c:varyColors val="0"/>
        <c:ser>
          <c:idx val="0"/>
          <c:order val="0"/>
          <c:tx>
            <c:v>title数目=3</c:v>
          </c:tx>
          <c:spPr>
            <a:solidFill>
              <a:schemeClr val="accent6"/>
            </a:solidFill>
            <a:ln>
              <a:noFill/>
            </a:ln>
            <a:effectLst/>
          </c:spPr>
          <c:invertIfNegative val="0"/>
          <c:cat>
            <c:strRef>
              <c:f>Sheet1!$B$1:$E$1</c:f>
              <c:strCache>
                <c:ptCount val="4"/>
                <c:pt idx="0">
                  <c:v>10亿训练集</c:v>
                </c:pt>
                <c:pt idx="1">
                  <c:v>第1亿</c:v>
                </c:pt>
                <c:pt idx="2">
                  <c:v>第2亿</c:v>
                </c:pt>
                <c:pt idx="3">
                  <c:v>testA</c:v>
                </c:pt>
              </c:strCache>
            </c:strRef>
          </c:cat>
          <c:val>
            <c:numRef>
              <c:f>Sheet1!$B$2:$E$2</c:f>
              <c:numCache>
                <c:formatCode>General</c:formatCode>
                <c:ptCount val="4"/>
                <c:pt idx="0">
                  <c:v>0.147909202273215</c:v>
                </c:pt>
                <c:pt idx="1">
                  <c:v>0.16853789874018399</c:v>
                </c:pt>
                <c:pt idx="2">
                  <c:v>0.15540094830856599</c:v>
                </c:pt>
                <c:pt idx="3" formatCode="0.00%">
                  <c:v>0.42328303806327999</c:v>
                </c:pt>
              </c:numCache>
            </c:numRef>
          </c:val>
          <c:extLst xmlns:c16r2="http://schemas.microsoft.com/office/drawing/2015/06/chart">
            <c:ext xmlns:c16="http://schemas.microsoft.com/office/drawing/2014/chart" uri="{C3380CC4-5D6E-409C-BE32-E72D297353CC}">
              <c16:uniqueId val="{00000000-9012-EB43-8F27-FF9E8F14E8BB}"/>
            </c:ext>
          </c:extLst>
        </c:ser>
        <c:ser>
          <c:idx val="1"/>
          <c:order val="1"/>
          <c:tx>
            <c:v>title数目=4</c:v>
          </c:tx>
          <c:spPr>
            <a:solidFill>
              <a:schemeClr val="accent5"/>
            </a:solidFill>
            <a:ln>
              <a:noFill/>
            </a:ln>
            <a:effectLst/>
          </c:spPr>
          <c:invertIfNegative val="0"/>
          <c:cat>
            <c:strRef>
              <c:f>Sheet1!$B$1:$E$1</c:f>
              <c:strCache>
                <c:ptCount val="4"/>
                <c:pt idx="0">
                  <c:v>10亿训练集</c:v>
                </c:pt>
                <c:pt idx="1">
                  <c:v>第1亿</c:v>
                </c:pt>
                <c:pt idx="2">
                  <c:v>第2亿</c:v>
                </c:pt>
                <c:pt idx="3">
                  <c:v>testA</c:v>
                </c:pt>
              </c:strCache>
            </c:strRef>
          </c:cat>
          <c:val>
            <c:numRef>
              <c:f>Sheet1!$B$3:$E$3</c:f>
              <c:numCache>
                <c:formatCode>General</c:formatCode>
                <c:ptCount val="4"/>
                <c:pt idx="0">
                  <c:v>7.7232634009512302E-2</c:v>
                </c:pt>
                <c:pt idx="1">
                  <c:v>8.1477495879399495E-2</c:v>
                </c:pt>
                <c:pt idx="2">
                  <c:v>8.1304221751706596E-2</c:v>
                </c:pt>
                <c:pt idx="3" formatCode="0.00%">
                  <c:v>7.5869117813534601E-2</c:v>
                </c:pt>
              </c:numCache>
            </c:numRef>
          </c:val>
          <c:extLst xmlns:c16r2="http://schemas.microsoft.com/office/drawing/2015/06/chart">
            <c:ext xmlns:c16="http://schemas.microsoft.com/office/drawing/2014/chart" uri="{C3380CC4-5D6E-409C-BE32-E72D297353CC}">
              <c16:uniqueId val="{00000001-9012-EB43-8F27-FF9E8F14E8BB}"/>
            </c:ext>
          </c:extLst>
        </c:ser>
        <c:ser>
          <c:idx val="2"/>
          <c:order val="2"/>
          <c:tx>
            <c:v>title数目=5</c:v>
          </c:tx>
          <c:spPr>
            <a:solidFill>
              <a:schemeClr val="accent4"/>
            </a:solidFill>
            <a:ln>
              <a:noFill/>
            </a:ln>
            <a:effectLst/>
          </c:spPr>
          <c:invertIfNegative val="0"/>
          <c:cat>
            <c:strRef>
              <c:f>Sheet1!$B$1:$E$1</c:f>
              <c:strCache>
                <c:ptCount val="4"/>
                <c:pt idx="0">
                  <c:v>10亿训练集</c:v>
                </c:pt>
                <c:pt idx="1">
                  <c:v>第1亿</c:v>
                </c:pt>
                <c:pt idx="2">
                  <c:v>第2亿</c:v>
                </c:pt>
                <c:pt idx="3">
                  <c:v>testA</c:v>
                </c:pt>
              </c:strCache>
            </c:strRef>
          </c:cat>
          <c:val>
            <c:numRef>
              <c:f>Sheet1!$B$4:$E$4</c:f>
              <c:numCache>
                <c:formatCode>General</c:formatCode>
                <c:ptCount val="4"/>
                <c:pt idx="0">
                  <c:v>8.1713254970638693E-2</c:v>
                </c:pt>
                <c:pt idx="1">
                  <c:v>8.4588719843867802E-2</c:v>
                </c:pt>
                <c:pt idx="2">
                  <c:v>8.4685515793733596E-2</c:v>
                </c:pt>
                <c:pt idx="3" formatCode="0.00%">
                  <c:v>6.2050603451613798E-2</c:v>
                </c:pt>
              </c:numCache>
            </c:numRef>
          </c:val>
          <c:extLst xmlns:c16r2="http://schemas.microsoft.com/office/drawing/2015/06/chart">
            <c:ext xmlns:c16="http://schemas.microsoft.com/office/drawing/2014/chart" uri="{C3380CC4-5D6E-409C-BE32-E72D297353CC}">
              <c16:uniqueId val="{00000002-9012-EB43-8F27-FF9E8F14E8BB}"/>
            </c:ext>
          </c:extLst>
        </c:ser>
        <c:ser>
          <c:idx val="3"/>
          <c:order val="3"/>
          <c:tx>
            <c:v>title数目=6</c:v>
          </c:tx>
          <c:spPr>
            <a:solidFill>
              <a:schemeClr val="accent6">
                <a:lumMod val="60000"/>
              </a:schemeClr>
            </a:solidFill>
            <a:ln>
              <a:noFill/>
            </a:ln>
            <a:effectLst/>
          </c:spPr>
          <c:invertIfNegative val="0"/>
          <c:cat>
            <c:strRef>
              <c:f>Sheet1!$B$1:$E$1</c:f>
              <c:strCache>
                <c:ptCount val="4"/>
                <c:pt idx="0">
                  <c:v>10亿训练集</c:v>
                </c:pt>
                <c:pt idx="1">
                  <c:v>第1亿</c:v>
                </c:pt>
                <c:pt idx="2">
                  <c:v>第2亿</c:v>
                </c:pt>
                <c:pt idx="3">
                  <c:v>testA</c:v>
                </c:pt>
              </c:strCache>
            </c:strRef>
          </c:cat>
          <c:val>
            <c:numRef>
              <c:f>Sheet1!$B$5:$E$5</c:f>
              <c:numCache>
                <c:formatCode>General</c:formatCode>
                <c:ptCount val="4"/>
                <c:pt idx="0">
                  <c:v>9.4087642949852904E-2</c:v>
                </c:pt>
                <c:pt idx="1">
                  <c:v>9.3854457443071901E-2</c:v>
                </c:pt>
                <c:pt idx="2">
                  <c:v>9.4806683692612304E-2</c:v>
                </c:pt>
                <c:pt idx="3" formatCode="0.00%">
                  <c:v>5.8741100001271002E-2</c:v>
                </c:pt>
              </c:numCache>
            </c:numRef>
          </c:val>
          <c:extLst xmlns:c16r2="http://schemas.microsoft.com/office/drawing/2015/06/chart">
            <c:ext xmlns:c16="http://schemas.microsoft.com/office/drawing/2014/chart" uri="{C3380CC4-5D6E-409C-BE32-E72D297353CC}">
              <c16:uniqueId val="{00000003-9012-EB43-8F27-FF9E8F14E8BB}"/>
            </c:ext>
          </c:extLst>
        </c:ser>
        <c:ser>
          <c:idx val="4"/>
          <c:order val="4"/>
          <c:tx>
            <c:v>title数目=7</c:v>
          </c:tx>
          <c:spPr>
            <a:solidFill>
              <a:schemeClr val="accent5">
                <a:lumMod val="60000"/>
              </a:schemeClr>
            </a:solidFill>
            <a:ln>
              <a:noFill/>
            </a:ln>
            <a:effectLst/>
          </c:spPr>
          <c:invertIfNegative val="0"/>
          <c:cat>
            <c:strRef>
              <c:f>Sheet1!$B$1:$E$1</c:f>
              <c:strCache>
                <c:ptCount val="4"/>
                <c:pt idx="0">
                  <c:v>10亿训练集</c:v>
                </c:pt>
                <c:pt idx="1">
                  <c:v>第1亿</c:v>
                </c:pt>
                <c:pt idx="2">
                  <c:v>第2亿</c:v>
                </c:pt>
                <c:pt idx="3">
                  <c:v>testA</c:v>
                </c:pt>
              </c:strCache>
            </c:strRef>
          </c:cat>
          <c:val>
            <c:numRef>
              <c:f>Sheet1!$B$6:$E$6</c:f>
              <c:numCache>
                <c:formatCode>General</c:formatCode>
                <c:ptCount val="4"/>
                <c:pt idx="0">
                  <c:v>0.114781022867496</c:v>
                </c:pt>
                <c:pt idx="1">
                  <c:v>0.10979234299233299</c:v>
                </c:pt>
                <c:pt idx="2">
                  <c:v>0.111626464742049</c:v>
                </c:pt>
                <c:pt idx="3" formatCode="0.00%">
                  <c:v>6.0699550466750199E-2</c:v>
                </c:pt>
              </c:numCache>
            </c:numRef>
          </c:val>
          <c:extLst xmlns:c16r2="http://schemas.microsoft.com/office/drawing/2015/06/chart">
            <c:ext xmlns:c16="http://schemas.microsoft.com/office/drawing/2014/chart" uri="{C3380CC4-5D6E-409C-BE32-E72D297353CC}">
              <c16:uniqueId val="{00000004-9012-EB43-8F27-FF9E8F14E8BB}"/>
            </c:ext>
          </c:extLst>
        </c:ser>
        <c:ser>
          <c:idx val="5"/>
          <c:order val="5"/>
          <c:tx>
            <c:v>title数目=20</c:v>
          </c:tx>
          <c:spPr>
            <a:solidFill>
              <a:schemeClr val="accent4">
                <a:lumMod val="60000"/>
              </a:schemeClr>
            </a:solidFill>
            <a:ln>
              <a:noFill/>
            </a:ln>
            <a:effectLst/>
          </c:spPr>
          <c:invertIfNegative val="0"/>
          <c:cat>
            <c:strRef>
              <c:f>Sheet1!$B$1:$E$1</c:f>
              <c:strCache>
                <c:ptCount val="4"/>
                <c:pt idx="0">
                  <c:v>10亿训练集</c:v>
                </c:pt>
                <c:pt idx="1">
                  <c:v>第1亿</c:v>
                </c:pt>
                <c:pt idx="2">
                  <c:v>第2亿</c:v>
                </c:pt>
                <c:pt idx="3">
                  <c:v>testA</c:v>
                </c:pt>
              </c:strCache>
            </c:strRef>
          </c:cat>
          <c:val>
            <c:numRef>
              <c:f>Sheet1!$B$7:$E$7</c:f>
              <c:numCache>
                <c:formatCode>General</c:formatCode>
                <c:ptCount val="4"/>
                <c:pt idx="0">
                  <c:v>0.23298280835162499</c:v>
                </c:pt>
                <c:pt idx="1">
                  <c:v>0.21658036475923101</c:v>
                </c:pt>
                <c:pt idx="2">
                  <c:v>0.223629381332177</c:v>
                </c:pt>
                <c:pt idx="3" formatCode="0.00%">
                  <c:v>4.2323042650534798E-2</c:v>
                </c:pt>
              </c:numCache>
            </c:numRef>
          </c:val>
          <c:extLst xmlns:c16r2="http://schemas.microsoft.com/office/drawing/2015/06/chart">
            <c:ext xmlns:c16="http://schemas.microsoft.com/office/drawing/2014/chart" uri="{C3380CC4-5D6E-409C-BE32-E72D297353CC}">
              <c16:uniqueId val="{00000005-9012-EB43-8F27-FF9E8F14E8BB}"/>
            </c:ext>
          </c:extLst>
        </c:ser>
        <c:dLbls>
          <c:showLegendKey val="0"/>
          <c:showVal val="0"/>
          <c:showCatName val="0"/>
          <c:showSerName val="0"/>
          <c:showPercent val="0"/>
          <c:showBubbleSize val="0"/>
        </c:dLbls>
        <c:gapWidth val="219"/>
        <c:overlap val="-27"/>
        <c:axId val="583618144"/>
        <c:axId val="442326064"/>
      </c:barChart>
      <c:catAx>
        <c:axId val="58361814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crossAx val="442326064"/>
        <c:crosses val="autoZero"/>
        <c:auto val="1"/>
        <c:lblAlgn val="ctr"/>
        <c:lblOffset val="100"/>
        <c:noMultiLvlLbl val="0"/>
      </c:catAx>
      <c:valAx>
        <c:axId val="442326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crossAx val="58361814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Entry>
      <c:legendEntry>
        <c:idx val="1"/>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Entry>
      <c:legendEntry>
        <c:idx val="2"/>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Entry>
      <c:legendEntry>
        <c:idx val="3"/>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Entry>
      <c:legendEntry>
        <c:idx val="4"/>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Entry>
      <c:legendEntry>
        <c:idx val="5"/>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Entry>
      <c:layout>
        <c:manualLayout>
          <c:xMode val="edge"/>
          <c:yMode val="edge"/>
          <c:x val="8.0494651932565595E-2"/>
          <c:y val="0.12325158708578177"/>
          <c:w val="0.66934534187229888"/>
          <c:h val="6.2424107040355607E-2"/>
        </c:manualLayout>
      </c:layout>
      <c:overlay val="0"/>
      <c:spPr>
        <a:noFill/>
        <a:ln>
          <a:noFill/>
        </a:ln>
        <a:effectLst/>
      </c:spPr>
      <c:txPr>
        <a:bodyPr rot="0" spcFirstLastPara="1" vertOverflow="ellipsis" vert="horz" wrap="square" anchor="ctr" anchorCtr="1"/>
        <a:lstStyle/>
        <a:p>
          <a:pPr>
            <a:defRPr lang="zh-CN" sz="4800" b="0" i="0" u="none" strike="noStrike" kern="1200" cap="none" spc="0" normalizeH="0" baseline="0">
              <a:solidFill>
                <a:schemeClr val="tx1"/>
              </a:solidFill>
              <a:uFill>
                <a:solidFill>
                  <a:schemeClr val="tx1"/>
                </a:solidFill>
              </a:uFill>
              <a:latin typeface="+mn-lt"/>
              <a:ea typeface="+mn-ea"/>
              <a:cs typeface="+mn-cs"/>
            </a:defRPr>
          </a:pPr>
          <a:endParaRPr lang="zh-CN"/>
        </a:p>
      </c:txPr>
    </c:legend>
    <c:plotVisOnly val="1"/>
    <c:dispBlanksAs val="gap"/>
    <c:showDLblsOverMax val="0"/>
  </c:chart>
  <c:spPr>
    <a:noFill/>
    <a:ln>
      <a:noFill/>
    </a:ln>
    <a:effectLst/>
  </c:spPr>
  <c:txPr>
    <a:bodyPr/>
    <a:lstStyle/>
    <a:p>
      <a:pPr>
        <a:defRPr lang="zh-CN" sz="4800" u="none" strike="noStrike" kern="1200" cap="none" spc="0" normalizeH="0" baseline="0">
          <a:solidFill>
            <a:schemeClr val="tx1"/>
          </a:solidFill>
          <a:uFill>
            <a:solidFill>
              <a:schemeClr val="tx1"/>
            </a:solidFill>
          </a:u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2880" b="0" i="0" u="none" strike="noStrike" kern="1200" spc="0" baseline="0">
                <a:solidFill>
                  <a:schemeClr val="tx1">
                    <a:lumMod val="65000"/>
                    <a:lumOff val="35000"/>
                  </a:schemeClr>
                </a:solidFill>
                <a:latin typeface="+mn-lt"/>
                <a:ea typeface="+mn-ea"/>
                <a:cs typeface="+mn-cs"/>
              </a:defRPr>
            </a:pPr>
            <a:r>
              <a:rPr lang="zh-CN" altLang="en-US" sz="2880"/>
              <a:t>第</a:t>
            </a:r>
            <a:r>
              <a:rPr lang="en-GB" sz="2880"/>
              <a:t>n</a:t>
            </a:r>
            <a:r>
              <a:rPr lang="zh-CN" altLang="en-US" sz="2880"/>
              <a:t>亿重复率</a:t>
            </a:r>
          </a:p>
        </c:rich>
      </c:tx>
      <c:layout/>
      <c:overlay val="0"/>
      <c:spPr>
        <a:noFill/>
        <a:ln>
          <a:noFill/>
        </a:ln>
        <a:effectLst/>
      </c:spPr>
      <c:txPr>
        <a:bodyPr rot="0" spcFirstLastPara="0" vertOverflow="ellipsis" vert="horz" wrap="square" anchor="ctr" anchorCtr="1"/>
        <a:lstStyle/>
        <a:p>
          <a:pPr defTabSz="914400">
            <a:defRPr lang="zh-CN" sz="28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5.6509213188842194E-2"/>
          <c:y val="1.4661408653181152E-2"/>
          <c:w val="0.98308247513423097"/>
          <c:h val="0.90085121268656698"/>
        </c:manualLayout>
      </c:layout>
      <c:barChart>
        <c:barDir val="col"/>
        <c:grouping val="clustered"/>
        <c:varyColors val="0"/>
        <c:ser>
          <c:idx val="0"/>
          <c:order val="0"/>
          <c:tx>
            <c:strRef>
              <c:f>Sheet1!$B$1</c:f>
              <c:strCache>
                <c:ptCount val="1"/>
                <c:pt idx="0">
                  <c:v>title重复率</c:v>
                </c:pt>
              </c:strCache>
            </c:strRef>
          </c:tx>
          <c:spPr>
            <a:solidFill>
              <a:schemeClr val="accent1"/>
            </a:solidFill>
            <a:ln>
              <a:noFill/>
            </a:ln>
            <a:effectLst/>
          </c:spPr>
          <c:invertIfNegative val="0"/>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0.23577838000000001</c:v>
                </c:pt>
                <c:pt idx="1">
                  <c:v>0.23341727000000001</c:v>
                </c:pt>
                <c:pt idx="2">
                  <c:v>0.22101636999999999</c:v>
                </c:pt>
                <c:pt idx="3">
                  <c:v>0.21964902</c:v>
                </c:pt>
                <c:pt idx="4">
                  <c:v>0.20964975</c:v>
                </c:pt>
                <c:pt idx="5">
                  <c:v>0.23339947</c:v>
                </c:pt>
                <c:pt idx="6">
                  <c:v>0.23898973000000001</c:v>
                </c:pt>
                <c:pt idx="7">
                  <c:v>0.2277942</c:v>
                </c:pt>
                <c:pt idx="8">
                  <c:v>0.22809971000000001</c:v>
                </c:pt>
                <c:pt idx="9">
                  <c:v>0.23437972000000001</c:v>
                </c:pt>
              </c:numCache>
            </c:numRef>
          </c:val>
          <c:extLst xmlns:c16r2="http://schemas.microsoft.com/office/drawing/2015/06/chart">
            <c:ext xmlns:c16="http://schemas.microsoft.com/office/drawing/2014/chart" uri="{C3380CC4-5D6E-409C-BE32-E72D297353CC}">
              <c16:uniqueId val="{00000000-A2C5-494F-9643-7EE17AE9437D}"/>
            </c:ext>
          </c:extLst>
        </c:ser>
        <c:ser>
          <c:idx val="1"/>
          <c:order val="1"/>
          <c:tx>
            <c:strRef>
              <c:f>Sheet1!$C$1</c:f>
              <c:strCache>
                <c:ptCount val="1"/>
                <c:pt idx="0">
                  <c:v>query重复率</c:v>
                </c:pt>
              </c:strCache>
            </c:strRef>
          </c:tx>
          <c:spPr>
            <a:solidFill>
              <a:schemeClr val="accent2"/>
            </a:solidFill>
            <a:ln>
              <a:noFill/>
            </a:ln>
            <a:effectLst/>
          </c:spPr>
          <c:invertIfNegative val="0"/>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2.12924E-2</c:v>
                </c:pt>
                <c:pt idx="1">
                  <c:v>2.113698E-2</c:v>
                </c:pt>
                <c:pt idx="2">
                  <c:v>1.974041E-2</c:v>
                </c:pt>
                <c:pt idx="3">
                  <c:v>1.9580420000000001E-2</c:v>
                </c:pt>
                <c:pt idx="4">
                  <c:v>2.0078729999999999E-2</c:v>
                </c:pt>
                <c:pt idx="5">
                  <c:v>2.188234E-2</c:v>
                </c:pt>
                <c:pt idx="6">
                  <c:v>2.2171630000000001E-2</c:v>
                </c:pt>
                <c:pt idx="7">
                  <c:v>2.1180569999999999E-2</c:v>
                </c:pt>
                <c:pt idx="8">
                  <c:v>2.1023050000000001E-2</c:v>
                </c:pt>
                <c:pt idx="9">
                  <c:v>1.144269E-2</c:v>
                </c:pt>
              </c:numCache>
            </c:numRef>
          </c:val>
          <c:extLst xmlns:c16r2="http://schemas.microsoft.com/office/drawing/2015/06/chart">
            <c:ext xmlns:c16="http://schemas.microsoft.com/office/drawing/2014/chart" uri="{C3380CC4-5D6E-409C-BE32-E72D297353CC}">
              <c16:uniqueId val="{00000001-A2C5-494F-9643-7EE17AE9437D}"/>
            </c:ext>
          </c:extLst>
        </c:ser>
        <c:dLbls>
          <c:showLegendKey val="0"/>
          <c:showVal val="0"/>
          <c:showCatName val="0"/>
          <c:showSerName val="0"/>
          <c:showPercent val="0"/>
          <c:showBubbleSize val="0"/>
        </c:dLbls>
        <c:gapWidth val="219"/>
        <c:axId val="442328864"/>
        <c:axId val="442329424"/>
      </c:barChart>
      <c:catAx>
        <c:axId val="4423288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crossAx val="442329424"/>
        <c:crosses val="autoZero"/>
        <c:auto val="1"/>
        <c:lblAlgn val="ctr"/>
        <c:lblOffset val="100"/>
        <c:noMultiLvlLbl val="0"/>
      </c:catAx>
      <c:valAx>
        <c:axId val="442329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crossAx val="442328864"/>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legendEntry>
      <c:layout/>
      <c:overlay val="0"/>
      <c:spPr>
        <a:noFill/>
        <a:ln>
          <a:noFill/>
        </a:ln>
        <a:effectLst/>
      </c:spPr>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sz="2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8-22T00:05:54.811" idx="2">
    <p:pos x="10" y="10"/>
    <p:text>尊敬的评委老师、同学们上午好，我是来自蜗牛本牛团队的队长尹常攀，接来下由我来给大家介绍我们团队的解决方案</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21T23:33:50.543" idx="1">
    <p:pos x="10" y="10"/>
    <p:text>本题</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B553E844-E66F-4616-B276-F5D51517457F}" type="datetimeFigureOut">
              <a:rPr lang="zh-CN" altLang="en-US" smtClean="0"/>
              <a:t>2019/8/23</a:t>
            </a:fld>
            <a:endParaRPr lang="zh-CN" altLang="en-US"/>
          </a:p>
        </p:txBody>
      </p:sp>
      <p:sp>
        <p:nvSpPr>
          <p:cNvPr id="4" name="幻灯片图像占位符 3"/>
          <p:cNvSpPr>
            <a:spLocks noGrp="1" noRot="1" noChangeAspect="1"/>
          </p:cNvSpPr>
          <p:nvPr>
            <p:ph type="sldImg" idx="2"/>
          </p:nvPr>
        </p:nvSpPr>
        <p:spPr>
          <a:xfrm>
            <a:off x="98425" y="1279525"/>
            <a:ext cx="690880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6A7D0A2-87E4-416C-8D40-3828721823D0}" type="slidenum">
              <a:rPr lang="zh-CN" altLang="en-US" smtClean="0"/>
              <a:t>‹#›</a:t>
            </a:fld>
            <a:endParaRPr lang="zh-CN" altLang="en-US"/>
          </a:p>
        </p:txBody>
      </p:sp>
    </p:spTree>
    <p:extLst>
      <p:ext uri="{BB962C8B-B14F-4D97-AF65-F5344CB8AC3E}">
        <p14:creationId xmlns:p14="http://schemas.microsoft.com/office/powerpoint/2010/main" val="35688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尊敬的评委、老师、各位</a:t>
            </a:r>
            <a:r>
              <a:rPr lang="zh-CN" altLang="en-US" dirty="0" smtClean="0"/>
              <a:t>来宾下午</a:t>
            </a:r>
            <a:r>
              <a:rPr lang="zh-CN" altLang="en-US" dirty="0"/>
              <a:t>好，我是来自蜗牛本牛团队的尹常攀，下面由我来给大家介绍我们团队的解决方案</a:t>
            </a:r>
          </a:p>
        </p:txBody>
      </p:sp>
      <p:sp>
        <p:nvSpPr>
          <p:cNvPr id="4" name="灯片编号占位符 3"/>
          <p:cNvSpPr>
            <a:spLocks noGrp="1"/>
          </p:cNvSpPr>
          <p:nvPr>
            <p:ph type="sldNum" sz="quarter" idx="10"/>
          </p:nvPr>
        </p:nvSpPr>
        <p:spPr/>
        <p:txBody>
          <a:bodyPr/>
          <a:lstStyle/>
          <a:p>
            <a:fld id="{F6A7D0A2-87E4-416C-8D40-3828721823D0}" type="slidenum">
              <a:rPr lang="zh-CN" altLang="en-US" smtClean="0"/>
              <a:t>1</a:t>
            </a:fld>
            <a:endParaRPr lang="zh-CN" altLang="en-US"/>
          </a:p>
        </p:txBody>
      </p:sp>
    </p:spTree>
    <p:extLst>
      <p:ext uri="{BB962C8B-B14F-4D97-AF65-F5344CB8AC3E}">
        <p14:creationId xmlns:p14="http://schemas.microsoft.com/office/powerpoint/2010/main" val="224802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根据之前的赛题及数据分析，我们的特征工程主要是围绕文本特征和历史信息特征进行挖掘的</a:t>
            </a:r>
            <a:endParaRPr lang="en-US" altLang="zh-CN"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10</a:t>
            </a:fld>
            <a:endParaRPr lang="zh-CN" altLang="en-US"/>
          </a:p>
        </p:txBody>
      </p:sp>
    </p:spTree>
    <p:extLst>
      <p:ext uri="{BB962C8B-B14F-4D97-AF65-F5344CB8AC3E}">
        <p14:creationId xmlns:p14="http://schemas.microsoft.com/office/powerpoint/2010/main" val="90385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对于文本特征的挖掘，我们除了做了一些基本的文本特征外，考虑到搜索场景下可能前面的词比较重要，我们还尝试了细粒度的相似特征</a:t>
            </a:r>
            <a:endParaRPr lang="en-US" altLang="zh-CN" dirty="0"/>
          </a:p>
          <a:p>
            <a:r>
              <a:rPr lang="zh-CN" altLang="en-US" dirty="0"/>
              <a:t>因为我们考虑到搜索场景下可能前面的词比较重要，所以我们围绕前面的词进行一些细粒度的特征挖掘，如细粒度的相似度特征，我们就取</a:t>
            </a:r>
            <a:r>
              <a:rPr lang="en-US" altLang="zh-CN" dirty="0"/>
              <a:t>query-title</a:t>
            </a:r>
            <a:r>
              <a:rPr lang="zh-CN" altLang="en-US" dirty="0"/>
              <a:t>前面几个词进行相似度计算</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对于向量空间的语义相似度，我们使用了一种比较新奇的句向量的表示方式，</a:t>
            </a:r>
            <a:r>
              <a:rPr lang="en-US" altLang="zh-CN" dirty="0"/>
              <a:t>SIF </a:t>
            </a:r>
            <a:r>
              <a:rPr lang="zh-CN" altLang="en-US" dirty="0" smtClean="0"/>
              <a:t>嵌入</a:t>
            </a:r>
            <a:r>
              <a:rPr lang="en-US" altLang="zh-CN" dirty="0" smtClean="0"/>
              <a:t> </a:t>
            </a:r>
            <a:r>
              <a:rPr lang="zh-CN" altLang="en-US" dirty="0"/>
              <a:t>他与</a:t>
            </a:r>
            <a:r>
              <a:rPr lang="en-US" altLang="zh-CN" dirty="0" err="1"/>
              <a:t>tf-idf</a:t>
            </a:r>
            <a:r>
              <a:rPr lang="zh-CN" altLang="en-US" baseline="0" dirty="0"/>
              <a:t> 加权的句向量方式比较相似，但是引入了</a:t>
            </a:r>
            <a:r>
              <a:rPr lang="en-US" altLang="zh-CN" baseline="0" dirty="0"/>
              <a:t>SVD</a:t>
            </a:r>
            <a:r>
              <a:rPr lang="zh-CN" altLang="en-US" baseline="0" dirty="0"/>
              <a:t>的方式移除了语义无关的内容，因此会有比较好的的效果 ，得到句向量后可以计算</a:t>
            </a:r>
            <a:r>
              <a:rPr lang="en-US" altLang="zh-CN" baseline="0" dirty="0"/>
              <a:t>query</a:t>
            </a:r>
            <a:r>
              <a:rPr lang="zh-CN" altLang="en-US" baseline="0" dirty="0"/>
              <a:t> </a:t>
            </a:r>
            <a:r>
              <a:rPr lang="en-US" altLang="zh-CN" baseline="0" dirty="0"/>
              <a:t>title</a:t>
            </a:r>
            <a:r>
              <a:rPr lang="zh-CN" altLang="en-US" baseline="0" dirty="0"/>
              <a:t>句向量的余弦距离 欧式距离等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11</a:t>
            </a:fld>
            <a:endParaRPr lang="zh-CN" altLang="en-US"/>
          </a:p>
        </p:txBody>
      </p:sp>
    </p:spTree>
    <p:extLst>
      <p:ext uri="{BB962C8B-B14F-4D97-AF65-F5344CB8AC3E}">
        <p14:creationId xmlns:p14="http://schemas.microsoft.com/office/powerpoint/2010/main" val="165142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对于历史信息特征挖掘，我们做了</a:t>
            </a:r>
            <a:r>
              <a:rPr lang="en-US" altLang="zh-CN" dirty="0" err="1"/>
              <a:t>ctr</a:t>
            </a:r>
            <a:r>
              <a:rPr lang="zh-CN" altLang="en-US" dirty="0"/>
              <a:t>特征，</a:t>
            </a:r>
            <a:r>
              <a:rPr lang="en-US" altLang="zh-CN" dirty="0" err="1"/>
              <a:t>ctr</a:t>
            </a:r>
            <a:r>
              <a:rPr lang="zh-CN" altLang="en-US" dirty="0"/>
              <a:t>特征容易出现</a:t>
            </a:r>
            <a:r>
              <a:rPr lang="en-US" altLang="zh-CN" dirty="0" err="1"/>
              <a:t>lable</a:t>
            </a:r>
            <a:r>
              <a:rPr lang="zh-CN" altLang="en-US" dirty="0"/>
              <a:t>泄露，因此</a:t>
            </a:r>
            <a:r>
              <a:rPr lang="zh-CN" altLang="en-US" sz="1200" dirty="0">
                <a:latin typeface="微软雅黑" panose="020B0503020204020204" charset="-122"/>
                <a:ea typeface="微软雅黑" panose="020B0503020204020204" charset="-122"/>
              </a:rPr>
              <a:t>我们对所有的转化率特征都使用交叉验证的方式，将全量数据分成</a:t>
            </a:r>
            <a:r>
              <a:rPr lang="en-US" altLang="zh-CN" sz="1200" dirty="0">
                <a:latin typeface="微软雅黑" panose="020B0503020204020204" charset="-122"/>
                <a:ea typeface="微软雅黑" panose="020B0503020204020204" charset="-122"/>
              </a:rPr>
              <a:t>K</a:t>
            </a:r>
            <a:r>
              <a:rPr lang="zh-CN" altLang="en-US" sz="1200" dirty="0">
                <a:latin typeface="微软雅黑" panose="020B0503020204020204" charset="-122"/>
                <a:ea typeface="微软雅黑" panose="020B0503020204020204" charset="-122"/>
              </a:rPr>
              <a:t>份，每</a:t>
            </a:r>
            <a:r>
              <a:rPr lang="en-US" altLang="zh-CN" sz="1200" dirty="0">
                <a:latin typeface="微软雅黑" panose="020B0503020204020204" charset="-122"/>
                <a:ea typeface="微软雅黑" panose="020B0503020204020204" charset="-122"/>
              </a:rPr>
              <a:t>1</a:t>
            </a:r>
            <a:r>
              <a:rPr lang="zh-CN" altLang="en-US" sz="1200" dirty="0">
                <a:latin typeface="微软雅黑" panose="020B0503020204020204" charset="-122"/>
                <a:ea typeface="微软雅黑" panose="020B0503020204020204" charset="-122"/>
              </a:rPr>
              <a:t>份数据用其他的</a:t>
            </a:r>
            <a:r>
              <a:rPr lang="en-US" altLang="zh-CN" sz="1200" dirty="0">
                <a:latin typeface="微软雅黑" panose="020B0503020204020204" charset="-122"/>
                <a:ea typeface="微软雅黑" panose="020B0503020204020204" charset="-122"/>
              </a:rPr>
              <a:t>K-1</a:t>
            </a:r>
            <a:r>
              <a:rPr lang="zh-CN" altLang="en-US" sz="1200" dirty="0">
                <a:latin typeface="微软雅黑" panose="020B0503020204020204" charset="-122"/>
                <a:ea typeface="微软雅黑" panose="020B0503020204020204" charset="-122"/>
              </a:rPr>
              <a:t>份</a:t>
            </a:r>
            <a:r>
              <a:rPr lang="zh-CN" altLang="en-US" sz="1200" dirty="0" smtClean="0">
                <a:latin typeface="微软雅黑" panose="020B0503020204020204" charset="-122"/>
                <a:ea typeface="微软雅黑" panose="020B0503020204020204" charset="-122"/>
              </a:rPr>
              <a:t>数据进行统计</a:t>
            </a:r>
            <a:r>
              <a:rPr lang="zh-CN" altLang="en-US" sz="1200" dirty="0">
                <a:latin typeface="微软雅黑" panose="020B0503020204020204" charset="-122"/>
                <a:ea typeface="微软雅黑" panose="020B0503020204020204" charset="-122"/>
              </a:rPr>
              <a:t>，防止了信息泄露</a:t>
            </a:r>
            <a:endParaRPr lang="en-US" altLang="zh-CN" sz="1200" dirty="0">
              <a:latin typeface="微软雅黑" panose="020B0503020204020204" charset="-122"/>
              <a:ea typeface="微软雅黑" panose="020B0503020204020204" charset="-122"/>
            </a:endParaRP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charset="-122"/>
                <a:ea typeface="微软雅黑" panose="020B0503020204020204" charset="-122"/>
              </a:rPr>
              <a:t>对于</a:t>
            </a:r>
            <a:r>
              <a:rPr lang="en-US" altLang="zh-CN" sz="1200" dirty="0">
                <a:latin typeface="微软雅黑" panose="020B0503020204020204" charset="-122"/>
                <a:ea typeface="微软雅黑" panose="020B0503020204020204" charset="-122"/>
              </a:rPr>
              <a:t>K</a:t>
            </a:r>
            <a:r>
              <a:rPr lang="zh-CN" altLang="en-US" sz="1200" dirty="0">
                <a:latin typeface="微软雅黑" panose="020B0503020204020204" charset="-122"/>
                <a:ea typeface="微软雅黑" panose="020B0503020204020204" charset="-122"/>
              </a:rPr>
              <a:t>，我们尝试了</a:t>
            </a:r>
            <a:r>
              <a:rPr lang="en-US" altLang="zh-CN" sz="1200" dirty="0">
                <a:latin typeface="微软雅黑" panose="020B0503020204020204" charset="-122"/>
                <a:ea typeface="微软雅黑" panose="020B0503020204020204" charset="-122"/>
              </a:rPr>
              <a:t>5</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10</a:t>
            </a:r>
            <a:r>
              <a:rPr lang="zh-CN" altLang="en-US" sz="1200" dirty="0">
                <a:latin typeface="微软雅黑" panose="020B0503020204020204" charset="-122"/>
                <a:ea typeface="微软雅黑" panose="020B0503020204020204" charset="-122"/>
              </a:rPr>
              <a:t>两种方案</a:t>
            </a:r>
            <a:endParaRPr lang="en-US" altLang="zh-CN" sz="1200" dirty="0">
              <a:latin typeface="微软雅黑" panose="020B0503020204020204" charset="-122"/>
              <a:ea typeface="微软雅黑" panose="020B0503020204020204" charset="-122"/>
            </a:endParaRP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charset="-122"/>
                <a:ea typeface="微软雅黑" panose="020B0503020204020204" charset="-122"/>
              </a:rPr>
              <a:t>为了更好的拟合空值情况，我们在做</a:t>
            </a:r>
            <a:r>
              <a:rPr lang="en-US" altLang="zh-CN" sz="1200" dirty="0">
                <a:latin typeface="微软雅黑" panose="020B0503020204020204" charset="-122"/>
                <a:ea typeface="微软雅黑" panose="020B0503020204020204" charset="-122"/>
              </a:rPr>
              <a:t>CTR</a:t>
            </a:r>
            <a:r>
              <a:rPr lang="zh-CN" altLang="en-US" sz="1200" dirty="0">
                <a:latin typeface="微软雅黑" panose="020B0503020204020204" charset="-122"/>
                <a:ea typeface="微软雅黑" panose="020B0503020204020204" charset="-122"/>
              </a:rPr>
              <a:t>特征的时候 还尝试对</a:t>
            </a:r>
            <a:r>
              <a:rPr lang="en-US" altLang="zh-CN" sz="1200" dirty="0">
                <a:latin typeface="微软雅黑" panose="020B0503020204020204" charset="-122"/>
                <a:ea typeface="微软雅黑" panose="020B0503020204020204" charset="-122"/>
              </a:rPr>
              <a:t>K-1</a:t>
            </a:r>
            <a:r>
              <a:rPr lang="zh-CN" altLang="en-US" sz="1200" dirty="0">
                <a:latin typeface="微软雅黑" panose="020B0503020204020204" charset="-122"/>
                <a:ea typeface="微软雅黑" panose="020B0503020204020204" charset="-122"/>
              </a:rPr>
              <a:t>份数据进行抽样，但是最后结果显示</a:t>
            </a:r>
            <a:r>
              <a:rPr lang="zh-CN" altLang="en-US" sz="1200" dirty="0" smtClean="0">
                <a:latin typeface="微软雅黑" panose="020B0503020204020204" charset="-122"/>
                <a:ea typeface="微软雅黑" panose="020B0503020204020204" charset="-122"/>
              </a:rPr>
              <a:t>还是十折不</a:t>
            </a:r>
            <a:r>
              <a:rPr lang="zh-CN" altLang="en-US" sz="1200" dirty="0">
                <a:latin typeface="微软雅黑" panose="020B0503020204020204" charset="-122"/>
                <a:ea typeface="微软雅黑" panose="020B0503020204020204" charset="-122"/>
              </a:rPr>
              <a:t>抽样的效果最好</a:t>
            </a:r>
            <a:endParaRPr lang="en-US" altLang="zh-CN" sz="1200" dirty="0">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12</a:t>
            </a:fld>
            <a:endParaRPr lang="zh-CN" altLang="en-US"/>
          </a:p>
        </p:txBody>
      </p:sp>
    </p:spTree>
    <p:extLst>
      <p:ext uri="{BB962C8B-B14F-4D97-AF65-F5344CB8AC3E}">
        <p14:creationId xmlns:p14="http://schemas.microsoft.com/office/powerpoint/2010/main" val="4153620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我们团队还根据历史出现的</a:t>
            </a:r>
            <a:r>
              <a:rPr lang="en-US" altLang="zh-CN" dirty="0"/>
              <a:t>title</a:t>
            </a:r>
            <a:r>
              <a:rPr lang="zh-CN" altLang="en-US" dirty="0"/>
              <a:t>信息，自定义了一个计算</a:t>
            </a:r>
            <a:r>
              <a:rPr lang="en-US" altLang="zh-CN" dirty="0"/>
              <a:t>title</a:t>
            </a:r>
            <a:r>
              <a:rPr lang="zh-CN" altLang="en-US" dirty="0"/>
              <a:t>质量的公式，</a:t>
            </a:r>
            <a:r>
              <a:rPr lang="zh-CN" altLang="en-US" dirty="0" smtClean="0"/>
              <a:t>这个质量特征主要的假设前提是考虑到，比如说有两个人，一个人喜欢输入</a:t>
            </a:r>
            <a:r>
              <a:rPr lang="en-US" altLang="zh-CN" dirty="0" smtClean="0"/>
              <a:t>query</a:t>
            </a:r>
            <a:r>
              <a:rPr lang="zh-CN" altLang="en-US" dirty="0" smtClean="0"/>
              <a:t>后只点击和自己</a:t>
            </a:r>
            <a:r>
              <a:rPr lang="en-US" altLang="zh-CN" dirty="0" smtClean="0"/>
              <a:t>query</a:t>
            </a:r>
            <a:r>
              <a:rPr lang="zh-CN" altLang="en-US" dirty="0" smtClean="0"/>
              <a:t>最相关的</a:t>
            </a:r>
            <a:r>
              <a:rPr lang="en-US" altLang="zh-CN" dirty="0" smtClean="0"/>
              <a:t>title</a:t>
            </a:r>
            <a:r>
              <a:rPr lang="zh-CN" altLang="en-US" dirty="0" smtClean="0"/>
              <a:t>，而另一个人输入</a:t>
            </a:r>
            <a:r>
              <a:rPr lang="en-US" altLang="zh-CN" dirty="0" smtClean="0"/>
              <a:t>query</a:t>
            </a:r>
            <a:r>
              <a:rPr lang="zh-CN" altLang="en-US" dirty="0" smtClean="0"/>
              <a:t>后会大量点击各种</a:t>
            </a:r>
            <a:r>
              <a:rPr lang="en-US" altLang="zh-CN" dirty="0" smtClean="0"/>
              <a:t>title</a:t>
            </a:r>
            <a:r>
              <a:rPr lang="zh-CN" altLang="en-US" dirty="0" smtClean="0"/>
              <a:t>，对于被点击的</a:t>
            </a:r>
            <a:r>
              <a:rPr lang="en-US" altLang="zh-CN" dirty="0" smtClean="0"/>
              <a:t>title</a:t>
            </a:r>
            <a:r>
              <a:rPr lang="zh-CN" altLang="en-US" dirty="0" smtClean="0"/>
              <a:t>，虽然他们都被点击了，但是对于这两个人输入的</a:t>
            </a:r>
            <a:r>
              <a:rPr lang="en-US" altLang="zh-CN" dirty="0" smtClean="0"/>
              <a:t>query</a:t>
            </a:r>
            <a:r>
              <a:rPr lang="zh-CN" altLang="en-US" dirty="0" smtClean="0"/>
              <a:t>的相关性是不一样的，我们定义的计算方式是</a:t>
            </a:r>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13</a:t>
            </a:fld>
            <a:endParaRPr lang="zh-CN" altLang="en-US"/>
          </a:p>
        </p:txBody>
      </p:sp>
    </p:spTree>
    <p:extLst>
      <p:ext uri="{BB962C8B-B14F-4D97-AF65-F5344CB8AC3E}">
        <p14:creationId xmlns:p14="http://schemas.microsoft.com/office/powerpoint/2010/main" val="200120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此外，我们</a:t>
            </a:r>
            <a:r>
              <a:rPr lang="zh-CN" altLang="en-US" dirty="0"/>
              <a:t>在赛题分析的过程中发现，</a:t>
            </a:r>
            <a:r>
              <a:rPr lang="en-US" altLang="zh-CN" dirty="0"/>
              <a:t>title</a:t>
            </a:r>
            <a:r>
              <a:rPr lang="zh-CN" altLang="en-US" dirty="0"/>
              <a:t>的末词很可能代表着</a:t>
            </a:r>
            <a:r>
              <a:rPr lang="en-US" altLang="zh-CN" dirty="0"/>
              <a:t>title</a:t>
            </a:r>
            <a:r>
              <a:rPr lang="zh-CN" altLang="en-US" dirty="0"/>
              <a:t>的类别，</a:t>
            </a:r>
            <a:r>
              <a:rPr lang="zh-CN" altLang="en-US" dirty="0" smtClean="0"/>
              <a:t>如官网提供的赛</a:t>
            </a:r>
            <a:r>
              <a:rPr lang="zh-CN" altLang="en-US" dirty="0"/>
              <a:t>题数据说明中</a:t>
            </a:r>
            <a:r>
              <a:rPr lang="en-US" altLang="zh-CN" dirty="0"/>
              <a:t>title</a:t>
            </a:r>
            <a:r>
              <a:rPr lang="zh-CN" altLang="en-US" dirty="0"/>
              <a:t>的末词“百科”，代表着</a:t>
            </a:r>
            <a:r>
              <a:rPr lang="en-US" altLang="zh-CN" dirty="0"/>
              <a:t>title</a:t>
            </a:r>
            <a:r>
              <a:rPr lang="zh-CN" altLang="en-US" dirty="0"/>
              <a:t>属于百科类别，因此我们把</a:t>
            </a:r>
            <a:r>
              <a:rPr lang="en-US" altLang="zh-CN" dirty="0"/>
              <a:t>title</a:t>
            </a:r>
            <a:r>
              <a:rPr lang="zh-CN" altLang="en-US" dirty="0"/>
              <a:t>的末词定义为</a:t>
            </a:r>
            <a:r>
              <a:rPr lang="en-US" altLang="zh-CN" dirty="0"/>
              <a:t>tag</a:t>
            </a:r>
            <a:r>
              <a:rPr lang="zh-CN" altLang="en-US" dirty="0"/>
              <a:t>，下图是训练集和</a:t>
            </a:r>
            <a:r>
              <a:rPr lang="en-US" altLang="zh-CN" dirty="0"/>
              <a:t>A</a:t>
            </a:r>
            <a:r>
              <a:rPr lang="zh-CN" altLang="en-US" dirty="0"/>
              <a:t>榜测试数据的末词数据分布情况，大体是一致的，因此我们对末词进行了部分数据挖掘如末词是否在</a:t>
            </a:r>
            <a:r>
              <a:rPr lang="en-US" altLang="zh-CN" dirty="0"/>
              <a:t>query</a:t>
            </a:r>
            <a:r>
              <a:rPr lang="zh-CN" altLang="en-US" dirty="0"/>
              <a:t>中出现，末词的转化率</a:t>
            </a:r>
            <a:r>
              <a:rPr lang="zh-CN" altLang="en-US" dirty="0" smtClean="0"/>
              <a:t>等等，末词特征</a:t>
            </a:r>
            <a:r>
              <a:rPr lang="en-US" altLang="zh-CN" dirty="0" smtClean="0"/>
              <a:t>a</a:t>
            </a:r>
            <a:r>
              <a:rPr lang="zh-CN" altLang="en-US" dirty="0" smtClean="0"/>
              <a:t>榜提升约两个千</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14</a:t>
            </a:fld>
            <a:endParaRPr lang="zh-CN" altLang="en-US"/>
          </a:p>
        </p:txBody>
      </p:sp>
    </p:spTree>
    <p:extLst>
      <p:ext uri="{BB962C8B-B14F-4D97-AF65-F5344CB8AC3E}">
        <p14:creationId xmlns:p14="http://schemas.microsoft.com/office/powerpoint/2010/main" val="42643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15</a:t>
            </a:fld>
            <a:endParaRPr lang="zh-CN" altLang="en-US">
              <a:solidFill>
                <a:prstClr val="black"/>
              </a:solidFill>
            </a:endParaRPr>
          </a:p>
        </p:txBody>
      </p:sp>
    </p:spTree>
    <p:extLst>
      <p:ext uri="{BB962C8B-B14F-4D97-AF65-F5344CB8AC3E}">
        <p14:creationId xmlns:p14="http://schemas.microsoft.com/office/powerpoint/2010/main" val="1855411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对于</a:t>
            </a:r>
            <a:r>
              <a:rPr kumimoji="1" lang="en-US" altLang="zh-CN" dirty="0" err="1"/>
              <a:t>lgb</a:t>
            </a:r>
            <a:r>
              <a:rPr kumimoji="1" lang="zh-CN" altLang="en-US" dirty="0"/>
              <a:t>模型，我们尝试了</a:t>
            </a:r>
            <a:r>
              <a:rPr kumimoji="1" lang="en-US" altLang="zh-CN" dirty="0" err="1"/>
              <a:t>lgb</a:t>
            </a:r>
            <a:r>
              <a:rPr kumimoji="1" lang="zh-CN" altLang="en-US" dirty="0"/>
              <a:t>二分类模型和排序模型，进行对比，发现排序模型效果明显优于二分类</a:t>
            </a:r>
            <a:r>
              <a:rPr kumimoji="1" lang="zh-CN" altLang="en-US" dirty="0" smtClean="0"/>
              <a:t>，线下大概</a:t>
            </a:r>
            <a:r>
              <a:rPr kumimoji="1" lang="en-US" altLang="zh-CN" dirty="0" smtClean="0"/>
              <a:t>5</a:t>
            </a:r>
            <a:r>
              <a:rPr kumimoji="1" lang="zh-CN" altLang="en-US" dirty="0" smtClean="0"/>
              <a:t>个</a:t>
            </a:r>
            <a:r>
              <a:rPr kumimoji="1" lang="en-US" altLang="zh-CN" dirty="0" smtClean="0"/>
              <a:t>k</a:t>
            </a:r>
            <a:r>
              <a:rPr kumimoji="1" lang="zh-CN" altLang="en-US" dirty="0" smtClean="0"/>
              <a:t>的提升，这也</a:t>
            </a:r>
            <a:r>
              <a:rPr kumimoji="1" lang="zh-CN" altLang="en-US" dirty="0"/>
              <a:t>验证了我们在对指标进行分析中，可以使用排序模型去做</a:t>
            </a:r>
            <a:r>
              <a:rPr kumimoji="1" lang="zh-CN" altLang="en-US" dirty="0" smtClean="0"/>
              <a:t>。</a:t>
            </a:r>
            <a:endParaRPr kumimoji="1" lang="zh-CN" altLang="en-US" dirty="0"/>
          </a:p>
        </p:txBody>
      </p:sp>
      <p:sp>
        <p:nvSpPr>
          <p:cNvPr id="4" name="灯片编号占位符 3"/>
          <p:cNvSpPr>
            <a:spLocks noGrp="1"/>
          </p:cNvSpPr>
          <p:nvPr>
            <p:ph type="sldNum" sz="quarter" idx="5"/>
          </p:nvPr>
        </p:nvSpPr>
        <p:spPr/>
        <p:txBody>
          <a:bodyPr/>
          <a:lstStyle/>
          <a:p>
            <a:fld id="{F6A7D0A2-87E4-416C-8D40-3828721823D0}" type="slidenum">
              <a:rPr lang="zh-CN" altLang="en-US" smtClean="0"/>
              <a:t>16</a:t>
            </a:fld>
            <a:endParaRPr lang="zh-CN" altLang="en-US"/>
          </a:p>
        </p:txBody>
      </p:sp>
    </p:spTree>
    <p:extLst>
      <p:ext uri="{BB962C8B-B14F-4D97-AF65-F5344CB8AC3E}">
        <p14:creationId xmlns:p14="http://schemas.microsoft.com/office/powerpoint/2010/main" val="1963616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ESIM</a:t>
            </a:r>
            <a:r>
              <a:rPr kumimoji="1" lang="zh-CN" altLang="en-US" dirty="0"/>
              <a:t>是文本匹配的利器，前面的队伍已经介绍过了，我们训练</a:t>
            </a:r>
            <a:r>
              <a:rPr kumimoji="1" lang="en-US" altLang="zh-CN" dirty="0" err="1"/>
              <a:t>esim</a:t>
            </a:r>
            <a:r>
              <a:rPr kumimoji="1" lang="zh-CN" altLang="en-US" dirty="0"/>
              <a:t>模型的本意是用于模型的差异性融合，我们又尝试了第二种方案就是将</a:t>
            </a:r>
            <a:r>
              <a:rPr kumimoji="1" lang="en-US" altLang="zh-CN" dirty="0" err="1"/>
              <a:t>esim</a:t>
            </a:r>
            <a:r>
              <a:rPr kumimoji="1" lang="zh-CN" altLang="en-US" dirty="0"/>
              <a:t>模型的结果作为</a:t>
            </a:r>
            <a:r>
              <a:rPr kumimoji="1" lang="en-US" altLang="zh-CN" dirty="0" err="1"/>
              <a:t>lgb</a:t>
            </a:r>
            <a:r>
              <a:rPr kumimoji="1" lang="zh-CN" altLang="en-US" dirty="0"/>
              <a:t>的深度语义匹配特征，经过对比发现将</a:t>
            </a:r>
            <a:r>
              <a:rPr kumimoji="1" lang="en-US" altLang="zh-CN" dirty="0" err="1"/>
              <a:t>esim</a:t>
            </a:r>
            <a:r>
              <a:rPr kumimoji="1" lang="zh-CN" altLang="en-US" dirty="0"/>
              <a:t>模型结果作为特征效果更好。</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6A7D0A2-87E4-416C-8D40-3828721823D0}" type="slidenum">
              <a:rPr lang="zh-CN" altLang="en-US" smtClean="0"/>
              <a:t>17</a:t>
            </a:fld>
            <a:endParaRPr lang="zh-CN" altLang="en-US"/>
          </a:p>
        </p:txBody>
      </p:sp>
    </p:spTree>
    <p:extLst>
      <p:ext uri="{BB962C8B-B14F-4D97-AF65-F5344CB8AC3E}">
        <p14:creationId xmlns:p14="http://schemas.microsoft.com/office/powerpoint/2010/main" val="369785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latin typeface="微软雅黑" panose="020B0503020204020204" charset="-122"/>
                <a:ea typeface="微软雅黑" panose="020B0503020204020204" charset="-122"/>
              </a:rPr>
              <a:t>ESIM</a:t>
            </a:r>
            <a:r>
              <a:rPr kumimoji="1" lang="zh-CN" altLang="en-US" sz="1200" dirty="0">
                <a:latin typeface="微软雅黑" panose="020B0503020204020204" charset="-122"/>
                <a:ea typeface="微软雅黑" panose="020B0503020204020204" charset="-122"/>
              </a:rPr>
              <a:t>是文本匹配的模型，并没有转化率等强特，为了增强</a:t>
            </a:r>
            <a:r>
              <a:rPr kumimoji="1" lang="en-US" altLang="zh-CN" sz="1200" dirty="0">
                <a:latin typeface="微软雅黑" panose="020B0503020204020204" charset="-122"/>
                <a:ea typeface="微软雅黑" panose="020B0503020204020204" charset="-122"/>
              </a:rPr>
              <a:t>ESIM</a:t>
            </a:r>
            <a:r>
              <a:rPr kumimoji="1" lang="zh-CN" altLang="en-US" sz="1200" dirty="0">
                <a:latin typeface="微软雅黑" panose="020B0503020204020204" charset="-122"/>
                <a:ea typeface="微软雅黑" panose="020B0503020204020204" charset="-122"/>
              </a:rPr>
              <a:t>模型的表现效果，我们引入了其他</a:t>
            </a:r>
            <a:r>
              <a:rPr kumimoji="1" lang="zh-CN" altLang="en-US" sz="1200" dirty="0" smtClean="0">
                <a:latin typeface="微软雅黑" panose="020B0503020204020204" charset="-122"/>
                <a:ea typeface="微软雅黑" panose="020B0503020204020204" charset="-122"/>
              </a:rPr>
              <a:t>特征，我们</a:t>
            </a:r>
            <a:r>
              <a:rPr kumimoji="1" lang="zh-CN" altLang="en-US" sz="1200" dirty="0">
                <a:latin typeface="微软雅黑" panose="020B0503020204020204" charset="-122"/>
                <a:ea typeface="微软雅黑" panose="020B0503020204020204" charset="-122"/>
              </a:rPr>
              <a:t>首先尝试了最简单的拼接方案，手工</a:t>
            </a:r>
            <a:r>
              <a:rPr lang="zh-CN" altLang="en-US" sz="1200" dirty="0">
                <a:latin typeface="微软雅黑" panose="020B0503020204020204" charset="-122"/>
                <a:ea typeface="微软雅黑" panose="020B0503020204020204" charset="-122"/>
              </a:rPr>
              <a:t>特征与</a:t>
            </a:r>
            <a:r>
              <a:rPr lang="en-US" altLang="zh-CN" sz="1200" dirty="0">
                <a:latin typeface="微软雅黑" panose="020B0503020204020204" charset="-122"/>
                <a:ea typeface="微软雅黑" panose="020B0503020204020204" charset="-122"/>
              </a:rPr>
              <a:t>ESIM</a:t>
            </a:r>
            <a:r>
              <a:rPr lang="zh-CN" altLang="en-US" sz="1200" dirty="0">
                <a:latin typeface="微软雅黑" panose="020B0503020204020204" charset="-122"/>
                <a:ea typeface="微软雅黑" panose="020B0503020204020204" charset="-122"/>
              </a:rPr>
              <a:t>推理层，直接拼接后输出结果</a:t>
            </a:r>
            <a:r>
              <a:rPr lang="zh-CN" altLang="en-US" sz="1200" dirty="0" smtClean="0">
                <a:latin typeface="微软雅黑" panose="020B0503020204020204" charset="-122"/>
                <a:ea typeface="微软雅黑" panose="020B0503020204020204" charset="-122"/>
              </a:rPr>
              <a:t>。</a:t>
            </a:r>
            <a:r>
              <a:rPr kumimoji="1" lang="en-US" altLang="zh-CN" sz="1200" dirty="0" err="1" smtClean="0">
                <a:latin typeface="Microsoft YaHei" panose="020B0503020204020204" pitchFamily="34" charset="-122"/>
                <a:ea typeface="Microsoft YaHei" panose="020B0503020204020204" pitchFamily="34" charset="-122"/>
              </a:rPr>
              <a:t>concat-esim</a:t>
            </a:r>
            <a:r>
              <a:rPr kumimoji="1" lang="zh-CN" altLang="en-US" sz="1200" dirty="0" smtClean="0">
                <a:latin typeface="Microsoft YaHei" panose="020B0503020204020204" pitchFamily="34" charset="-122"/>
                <a:ea typeface="Microsoft YaHei" panose="020B0503020204020204" pitchFamily="34" charset="-122"/>
              </a:rPr>
              <a:t>加入</a:t>
            </a:r>
            <a:r>
              <a:rPr kumimoji="1" lang="en-US" altLang="zh-CN" sz="1200" dirty="0" smtClean="0">
                <a:latin typeface="Microsoft YaHei" panose="020B0503020204020204" pitchFamily="34" charset="-122"/>
                <a:ea typeface="Microsoft YaHei" panose="020B0503020204020204" pitchFamily="34" charset="-122"/>
              </a:rPr>
              <a:t>10</a:t>
            </a:r>
            <a:r>
              <a:rPr kumimoji="1" lang="zh-CN" altLang="en-US" sz="1200" dirty="0" smtClean="0">
                <a:latin typeface="Microsoft YaHei" panose="020B0503020204020204" pitchFamily="34" charset="-122"/>
                <a:ea typeface="Microsoft YaHei" panose="020B0503020204020204" pitchFamily="34" charset="-122"/>
              </a:rPr>
              <a:t>维统计特征，对比</a:t>
            </a:r>
            <a:r>
              <a:rPr kumimoji="1" lang="en-US" altLang="zh-CN" sz="1200" dirty="0" err="1" smtClean="0">
                <a:latin typeface="Microsoft YaHei" panose="020B0503020204020204" pitchFamily="34" charset="-122"/>
                <a:ea typeface="Microsoft YaHei" panose="020B0503020204020204" pitchFamily="34" charset="-122"/>
              </a:rPr>
              <a:t>esim</a:t>
            </a:r>
            <a:r>
              <a:rPr kumimoji="1" lang="zh-CN" altLang="en-US" sz="1200" dirty="0" smtClean="0">
                <a:latin typeface="Microsoft YaHei" panose="020B0503020204020204" pitchFamily="34" charset="-122"/>
                <a:ea typeface="Microsoft YaHei" panose="020B0503020204020204" pitchFamily="34" charset="-122"/>
              </a:rPr>
              <a:t>模型，线上提升约</a:t>
            </a:r>
            <a:r>
              <a:rPr kumimoji="1" lang="en-US" altLang="zh-CN" sz="1200" dirty="0" smtClean="0">
                <a:latin typeface="Microsoft YaHei" panose="020B0503020204020204" pitchFamily="34" charset="-122"/>
                <a:ea typeface="Microsoft YaHei" panose="020B0503020204020204" pitchFamily="34" charset="-122"/>
              </a:rPr>
              <a:t>3</a:t>
            </a:r>
            <a:r>
              <a:rPr kumimoji="1" lang="zh-CN" altLang="en-US" sz="1200" dirty="0" smtClean="0">
                <a:latin typeface="Microsoft YaHei" panose="020B0503020204020204" pitchFamily="34" charset="-122"/>
                <a:ea typeface="Microsoft YaHei" panose="020B0503020204020204" pitchFamily="34" charset="-122"/>
              </a:rPr>
              <a:t>个百</a:t>
            </a:r>
            <a:endParaRPr kumimoji="1" lang="en-US" altLang="zh-CN" sz="1200" dirty="0" smtClean="0">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18</a:t>
            </a:fld>
            <a:endParaRPr lang="zh-CN" altLang="en-US"/>
          </a:p>
        </p:txBody>
      </p:sp>
    </p:spTree>
    <p:extLst>
      <p:ext uri="{BB962C8B-B14F-4D97-AF65-F5344CB8AC3E}">
        <p14:creationId xmlns:p14="http://schemas.microsoft.com/office/powerpoint/2010/main" val="2062680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dirty="0"/>
              <a:t>此外我们又尝试了第二种方案，</a:t>
            </a:r>
            <a:r>
              <a:rPr lang="zh-CN" altLang="en-US" sz="1200" dirty="0">
                <a:latin typeface="微软雅黑" panose="020B0503020204020204" charset="-122"/>
                <a:ea typeface="微软雅黑" panose="020B0503020204020204" charset="-122"/>
              </a:rPr>
              <a:t>使用手工特征经过全连接层后经过</a:t>
            </a:r>
            <a:r>
              <a:rPr lang="en-US" altLang="zh-CN" sz="1200" dirty="0">
                <a:latin typeface="微软雅黑" panose="020B0503020204020204" charset="-122"/>
                <a:ea typeface="微软雅黑" panose="020B0503020204020204" charset="-122"/>
              </a:rPr>
              <a:t>sigmoid</a:t>
            </a:r>
            <a:r>
              <a:rPr lang="zh-CN" altLang="en-US" sz="1200" dirty="0">
                <a:latin typeface="微软雅黑" panose="020B0503020204020204" charset="-122"/>
                <a:ea typeface="微软雅黑" panose="020B0503020204020204" charset="-122"/>
              </a:rPr>
              <a:t>激活，再对</a:t>
            </a:r>
            <a:r>
              <a:rPr lang="en-US" altLang="zh-CN" sz="1200" dirty="0">
                <a:latin typeface="微软雅黑" panose="020B0503020204020204" charset="-122"/>
                <a:ea typeface="微软雅黑" panose="020B0503020204020204" charset="-122"/>
              </a:rPr>
              <a:t>ESIM</a:t>
            </a:r>
            <a:r>
              <a:rPr lang="zh-CN" altLang="en-US" sz="1200" dirty="0">
                <a:latin typeface="微软雅黑" panose="020B0503020204020204" charset="-122"/>
                <a:ea typeface="微软雅黑" panose="020B0503020204020204" charset="-122"/>
              </a:rPr>
              <a:t>推理层进行逐元素相乘，将手工特征作为</a:t>
            </a:r>
            <a:endParaRPr lang="en-US" altLang="zh-CN" sz="1200" dirty="0">
              <a:latin typeface="微软雅黑" panose="020B0503020204020204" charset="-122"/>
              <a:ea typeface="微软雅黑" panose="020B0503020204020204" charset="-122"/>
            </a:endParaRPr>
          </a:p>
          <a:p>
            <a:pPr marL="0" indent="0">
              <a:buNone/>
            </a:pPr>
            <a:r>
              <a:rPr lang="zh-CN" altLang="en-US" sz="1200" dirty="0">
                <a:latin typeface="微软雅黑" panose="020B0503020204020204" charset="-122"/>
                <a:ea typeface="微软雅黑" panose="020B0503020204020204" charset="-122"/>
              </a:rPr>
              <a:t>门控机制的输入，控制</a:t>
            </a:r>
            <a:r>
              <a:rPr lang="en-US" altLang="zh-CN" sz="1200" dirty="0">
                <a:latin typeface="微软雅黑" panose="020B0503020204020204" charset="-122"/>
                <a:ea typeface="微软雅黑" panose="020B0503020204020204" charset="-122"/>
              </a:rPr>
              <a:t>ESIM</a:t>
            </a:r>
            <a:r>
              <a:rPr lang="zh-CN" altLang="en-US" sz="1200" dirty="0">
                <a:latin typeface="微软雅黑" panose="020B0503020204020204" charset="-122"/>
                <a:ea typeface="微软雅黑" panose="020B0503020204020204" charset="-122"/>
              </a:rPr>
              <a:t>信息的流通</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dirty="0"/>
              <a:t>我们在少数据，小参数和少</a:t>
            </a:r>
            <a:r>
              <a:rPr kumimoji="1" lang="zh-CN" altLang="en-US" dirty="0" smtClean="0"/>
              <a:t>特征下对</a:t>
            </a:r>
            <a:r>
              <a:rPr kumimoji="1" lang="zh-CN" altLang="en-US" dirty="0"/>
              <a:t>两种方案进行了</a:t>
            </a:r>
            <a:r>
              <a:rPr kumimoji="1" lang="zh-CN" altLang="en-US" dirty="0" smtClean="0"/>
              <a:t>对比</a:t>
            </a:r>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19</a:t>
            </a:fld>
            <a:endParaRPr lang="zh-CN" altLang="en-US"/>
          </a:p>
        </p:txBody>
      </p:sp>
    </p:spTree>
    <p:extLst>
      <p:ext uri="{BB962C8B-B14F-4D97-AF65-F5344CB8AC3E}">
        <p14:creationId xmlns:p14="http://schemas.microsoft.com/office/powerpoint/2010/main" val="2784132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这是我们的团队情况</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2</a:t>
            </a:fld>
            <a:endParaRPr lang="zh-CN" altLang="en-US">
              <a:solidFill>
                <a:prstClr val="black"/>
              </a:solidFill>
            </a:endParaRPr>
          </a:p>
        </p:txBody>
      </p:sp>
    </p:spTree>
    <p:extLst>
      <p:ext uri="{BB962C8B-B14F-4D97-AF65-F5344CB8AC3E}">
        <p14:creationId xmlns:p14="http://schemas.microsoft.com/office/powerpoint/2010/main" val="222553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这里是我们深度学习模型训练的一些技巧，主要有学习率，正</a:t>
            </a:r>
            <a:r>
              <a:rPr lang="zh-CN" altLang="en-US" dirty="0" smtClean="0"/>
              <a:t>则化，</a:t>
            </a:r>
            <a:r>
              <a:rPr lang="zh-CN" altLang="en-US" dirty="0"/>
              <a:t>优化算法，和词向量的构造，使用这些技巧，可以让</a:t>
            </a:r>
            <a:r>
              <a:rPr lang="en-US" altLang="zh-CN" dirty="0"/>
              <a:t>NN</a:t>
            </a:r>
            <a:r>
              <a:rPr lang="zh-CN" altLang="en-US" dirty="0"/>
              <a:t>训练过程更</a:t>
            </a:r>
            <a:r>
              <a:rPr lang="zh-CN" altLang="en-US" dirty="0" smtClean="0"/>
              <a:t>稳定，效果更好。</a:t>
            </a:r>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20</a:t>
            </a:fld>
            <a:endParaRPr lang="zh-CN" altLang="en-US"/>
          </a:p>
        </p:txBody>
      </p:sp>
    </p:spTree>
    <p:extLst>
      <p:ext uri="{BB962C8B-B14F-4D97-AF65-F5344CB8AC3E}">
        <p14:creationId xmlns:p14="http://schemas.microsoft.com/office/powerpoint/2010/main" val="1531195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21</a:t>
            </a:fld>
            <a:endParaRPr lang="zh-CN" altLang="en-US">
              <a:solidFill>
                <a:prstClr val="black"/>
              </a:solidFill>
            </a:endParaRPr>
          </a:p>
        </p:txBody>
      </p:sp>
    </p:spTree>
    <p:extLst>
      <p:ext uri="{BB962C8B-B14F-4D97-AF65-F5344CB8AC3E}">
        <p14:creationId xmlns:p14="http://schemas.microsoft.com/office/powerpoint/2010/main" val="2039600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我们对于模型融合部分，尝试了五种方案，这</a:t>
            </a:r>
            <a:r>
              <a:rPr lang="zh-CN" altLang="en-US" dirty="0"/>
              <a:t>是我们最终的模型融合结构图，</a:t>
            </a:r>
            <a:r>
              <a:rPr lang="zh-CN" altLang="en-US" dirty="0" smtClean="0"/>
              <a:t>我们</a:t>
            </a:r>
            <a:r>
              <a:rPr lang="en-US" altLang="zh-CN" dirty="0" smtClean="0"/>
              <a:t>NN</a:t>
            </a:r>
            <a:r>
              <a:rPr lang="zh-CN" altLang="en-US" dirty="0" smtClean="0"/>
              <a:t>采用了数据</a:t>
            </a:r>
            <a:r>
              <a:rPr lang="zh-CN" altLang="en-US" dirty="0"/>
              <a:t>扰动，参数扰动</a:t>
            </a:r>
            <a:r>
              <a:rPr lang="zh-CN" altLang="en-US" dirty="0" smtClean="0"/>
              <a:t>，和</a:t>
            </a:r>
            <a:r>
              <a:rPr lang="en-US" altLang="zh-CN" dirty="0" smtClean="0"/>
              <a:t>LGB</a:t>
            </a:r>
            <a:r>
              <a:rPr lang="zh-CN" altLang="en-US" dirty="0" smtClean="0"/>
              <a:t>排序模型</a:t>
            </a:r>
            <a:r>
              <a:rPr lang="zh-CN" altLang="en-US" dirty="0"/>
              <a:t>经过</a:t>
            </a:r>
            <a:r>
              <a:rPr lang="en-US" altLang="zh-CN" dirty="0"/>
              <a:t>sigmoid</a:t>
            </a:r>
            <a:r>
              <a:rPr lang="zh-CN" altLang="en-US" dirty="0"/>
              <a:t>归一化，最后线性加权</a:t>
            </a:r>
            <a:r>
              <a:rPr lang="zh-CN" altLang="en-US" dirty="0" smtClean="0"/>
              <a:t>。这里为什么要对</a:t>
            </a:r>
            <a:r>
              <a:rPr lang="en-US" altLang="zh-CN" dirty="0" smtClean="0"/>
              <a:t>LGB</a:t>
            </a:r>
            <a:r>
              <a:rPr lang="zh-CN" altLang="en-US" dirty="0" smtClean="0"/>
              <a:t>排序模型进行归一化，原因是排序模型的输出不是</a:t>
            </a:r>
            <a:r>
              <a:rPr lang="en-US" altLang="zh-CN" dirty="0" smtClean="0"/>
              <a:t>0-1</a:t>
            </a:r>
            <a:r>
              <a:rPr lang="zh-CN" altLang="en-US" dirty="0" smtClean="0"/>
              <a:t>的概率值，而是一个有正有负的相关性打分，因此无法和量岗为</a:t>
            </a:r>
            <a:r>
              <a:rPr lang="en-US" altLang="zh-CN" dirty="0" smtClean="0"/>
              <a:t>0-1</a:t>
            </a:r>
            <a:r>
              <a:rPr lang="zh-CN" altLang="en-US" dirty="0" smtClean="0"/>
              <a:t>的</a:t>
            </a:r>
            <a:r>
              <a:rPr lang="en-US" altLang="zh-CN" dirty="0" smtClean="0"/>
              <a:t>NN</a:t>
            </a:r>
            <a:r>
              <a:rPr lang="zh-CN" altLang="en-US" dirty="0" smtClean="0"/>
              <a:t>二分类进行简单的线性加权。</a:t>
            </a:r>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22</a:t>
            </a:fld>
            <a:endParaRPr lang="zh-CN" altLang="en-US"/>
          </a:p>
        </p:txBody>
      </p:sp>
    </p:spTree>
    <p:extLst>
      <p:ext uri="{BB962C8B-B14F-4D97-AF65-F5344CB8AC3E}">
        <p14:creationId xmlns:p14="http://schemas.microsoft.com/office/powerpoint/2010/main" val="3501073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23</a:t>
            </a:fld>
            <a:endParaRPr lang="zh-CN" altLang="en-US">
              <a:solidFill>
                <a:prstClr val="black"/>
              </a:solidFill>
            </a:endParaRPr>
          </a:p>
        </p:txBody>
      </p:sp>
    </p:spTree>
    <p:extLst>
      <p:ext uri="{BB962C8B-B14F-4D97-AF65-F5344CB8AC3E}">
        <p14:creationId xmlns:p14="http://schemas.microsoft.com/office/powerpoint/2010/main" val="146850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我们其实尝试过了一些</a:t>
            </a:r>
            <a:r>
              <a:rPr lang="en-US" altLang="zh-CN" dirty="0" err="1" smtClean="0"/>
              <a:t>nn</a:t>
            </a:r>
            <a:r>
              <a:rPr lang="zh-CN" altLang="en-US" dirty="0" smtClean="0"/>
              <a:t>排序模型，但是效果不太好，所以最终没有使用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a:t>
            </a:r>
            <a:r>
              <a:rPr lang="zh-CN" altLang="en-US" dirty="0"/>
              <a:t>其实是尝试了采样构建</a:t>
            </a:r>
            <a:r>
              <a:rPr lang="en-US" altLang="zh-CN" dirty="0"/>
              <a:t>:</a:t>
            </a:r>
            <a:r>
              <a:rPr kumimoji="1" lang="zh-CN" altLang="en-US" sz="1200" dirty="0">
                <a:latin typeface="微软雅黑" panose="020B0503020204020204" charset="-122"/>
                <a:ea typeface="微软雅黑" panose="020B0503020204020204" charset="-122"/>
              </a:rPr>
              <a:t>一个正例三个负例，这样按顺序排列的数据，使用</a:t>
            </a:r>
            <a:r>
              <a:rPr kumimoji="1" lang="en-US" altLang="zh-CN" sz="1200" dirty="0">
                <a:latin typeface="微软雅黑" panose="020B0503020204020204" charset="-122"/>
                <a:ea typeface="微软雅黑" panose="020B0503020204020204" charset="-122"/>
              </a:rPr>
              <a:t>Rank</a:t>
            </a:r>
            <a:r>
              <a:rPr kumimoji="1" lang="zh-CN" altLang="en-US" sz="1200" dirty="0">
                <a:latin typeface="微软雅黑" panose="020B0503020204020204" charset="-122"/>
                <a:ea typeface="微软雅黑" panose="020B0503020204020204" charset="-122"/>
              </a:rPr>
              <a:t> </a:t>
            </a:r>
            <a:r>
              <a:rPr kumimoji="1" lang="en-US" altLang="zh-CN" sz="1200" dirty="0">
                <a:latin typeface="微软雅黑" panose="020B0503020204020204" charset="-122"/>
                <a:ea typeface="微软雅黑" panose="020B0503020204020204" charset="-122"/>
              </a:rPr>
              <a:t>Hinge</a:t>
            </a:r>
            <a:r>
              <a:rPr kumimoji="1" lang="zh-CN" altLang="en-US" sz="1200" dirty="0">
                <a:latin typeface="微软雅黑" panose="020B0503020204020204" charset="-122"/>
                <a:ea typeface="微软雅黑" panose="020B0503020204020204" charset="-122"/>
              </a:rPr>
              <a:t> </a:t>
            </a:r>
            <a:r>
              <a:rPr kumimoji="1" lang="en-US" altLang="zh-CN" sz="1200" dirty="0">
                <a:latin typeface="微软雅黑" panose="020B0503020204020204" charset="-122"/>
                <a:ea typeface="微软雅黑" panose="020B0503020204020204" charset="-122"/>
              </a:rPr>
              <a:t>Loss</a:t>
            </a:r>
            <a:r>
              <a:rPr kumimoji="1" lang="zh-CN" altLang="en-US" sz="1200" dirty="0">
                <a:latin typeface="微软雅黑" panose="020B0503020204020204" charset="-122"/>
                <a:ea typeface="微软雅黑" panose="020B0503020204020204" charset="-122"/>
              </a:rPr>
              <a:t>训练，最后因为效果确实不如二分类</a:t>
            </a:r>
            <a:r>
              <a:rPr kumimoji="1" lang="en-US" altLang="zh-CN" sz="1200" dirty="0">
                <a:latin typeface="微软雅黑" panose="020B0503020204020204" charset="-122"/>
                <a:ea typeface="微软雅黑" panose="020B0503020204020204" charset="-122"/>
              </a:rPr>
              <a:t>(pointwise)</a:t>
            </a:r>
            <a:r>
              <a:rPr kumimoji="1" lang="zh-CN" altLang="en-US" sz="1200" dirty="0">
                <a:latin typeface="微软雅黑" panose="020B0503020204020204" charset="-122"/>
                <a:ea typeface="微软雅黑" panose="020B0503020204020204" charset="-122"/>
              </a:rPr>
              <a:t>的模型，所以没有采用；查阅资料发现</a:t>
            </a:r>
            <a:r>
              <a:rPr kumimoji="1" lang="en-US" altLang="zh-CN" sz="1200" dirty="0">
                <a:latin typeface="微软雅黑" panose="020B0503020204020204" charset="-122"/>
                <a:ea typeface="微软雅黑" panose="020B0503020204020204" charset="-122"/>
              </a:rPr>
              <a:t>pairwise</a:t>
            </a:r>
            <a:r>
              <a:rPr kumimoji="1" lang="zh-CN" altLang="en-US" sz="1200" dirty="0">
                <a:latin typeface="微软雅黑" panose="020B0503020204020204" charset="-122"/>
                <a:ea typeface="微软雅黑" panose="020B0503020204020204" charset="-122"/>
              </a:rPr>
              <a:t>对于负样本的要求比较高，所以我们判断是构建</a:t>
            </a:r>
            <a:r>
              <a:rPr kumimoji="1" lang="en-US" altLang="zh-CN" sz="1200" dirty="0">
                <a:latin typeface="微软雅黑" panose="020B0503020204020204" charset="-122"/>
                <a:ea typeface="微软雅黑" panose="020B0503020204020204" charset="-122"/>
              </a:rPr>
              <a:t>pairwise</a:t>
            </a:r>
            <a:r>
              <a:rPr kumimoji="1" lang="zh-CN" altLang="en-US" sz="1200" dirty="0">
                <a:latin typeface="微软雅黑" panose="020B0503020204020204" charset="-122"/>
                <a:ea typeface="微软雅黑" panose="020B0503020204020204" charset="-122"/>
              </a:rPr>
              <a:t>数据集的策略过于简单，由于时间关系最后没有深究。</a:t>
            </a:r>
            <a:endParaRPr kumimoji="1" lang="en-US" altLang="zh-CN" sz="1200" dirty="0">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kumimoji="1" lang="zh-CN" altLang="en-US" sz="1200" dirty="0">
                <a:latin typeface="微软雅黑" panose="020B0503020204020204" charset="-122"/>
                <a:ea typeface="微软雅黑" panose="020B0503020204020204" charset="-122"/>
              </a:rPr>
              <a:t>我们还额外尝试了谷歌前不久才发布的</a:t>
            </a:r>
            <a:r>
              <a:rPr kumimoji="1" lang="en-US" altLang="zh-CN" sz="1200" dirty="0" err="1">
                <a:latin typeface="微软雅黑" panose="020B0503020204020204" charset="-122"/>
                <a:ea typeface="微软雅黑" panose="020B0503020204020204" charset="-122"/>
              </a:rPr>
              <a:t>TF_Ranking</a:t>
            </a:r>
            <a:r>
              <a:rPr kumimoji="1" lang="zh-CN" altLang="en-US" sz="1200" dirty="0">
                <a:latin typeface="微软雅黑" panose="020B0503020204020204" charset="-122"/>
                <a:ea typeface="微软雅黑" panose="020B0503020204020204" charset="-122"/>
              </a:rPr>
              <a:t>，但是在相同特征下对比</a:t>
            </a:r>
            <a:r>
              <a:rPr kumimoji="1" lang="en-US" altLang="zh-CN" sz="1200" dirty="0">
                <a:latin typeface="微软雅黑" panose="020B0503020204020204" charset="-122"/>
                <a:ea typeface="微软雅黑" panose="020B0503020204020204" charset="-122"/>
              </a:rPr>
              <a:t>LGB</a:t>
            </a:r>
            <a:r>
              <a:rPr kumimoji="1" lang="zh-CN" altLang="en-US" sz="1200" dirty="0">
                <a:latin typeface="微软雅黑" panose="020B0503020204020204" charset="-122"/>
                <a:ea typeface="微软雅黑" panose="020B0503020204020204" charset="-122"/>
              </a:rPr>
              <a:t> </a:t>
            </a:r>
            <a:r>
              <a:rPr kumimoji="1" lang="en-US" altLang="zh-CN" sz="1200" dirty="0">
                <a:latin typeface="微软雅黑" panose="020B0503020204020204" charset="-122"/>
                <a:ea typeface="微软雅黑" panose="020B0503020204020204" charset="-122"/>
              </a:rPr>
              <a:t>Rank</a:t>
            </a:r>
            <a:r>
              <a:rPr kumimoji="1" lang="zh-CN" altLang="en-US" sz="1200" dirty="0">
                <a:latin typeface="微软雅黑" panose="020B0503020204020204" charset="-122"/>
                <a:ea typeface="微软雅黑" panose="020B0503020204020204" charset="-122"/>
              </a:rPr>
              <a:t>得分差了许多，最后也没有采用。</a:t>
            </a:r>
            <a:endParaRPr kumimoji="1" lang="en-US" altLang="zh-CN" sz="1200" dirty="0">
              <a:latin typeface="微软雅黑" panose="020B0503020204020204" charset="-122"/>
              <a:ea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25</a:t>
            </a:fld>
            <a:endParaRPr lang="zh-CN" altLang="en-US"/>
          </a:p>
        </p:txBody>
      </p:sp>
    </p:spTree>
    <p:extLst>
      <p:ext uri="{BB962C8B-B14F-4D97-AF65-F5344CB8AC3E}">
        <p14:creationId xmlns:p14="http://schemas.microsoft.com/office/powerpoint/2010/main" val="3433848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26</a:t>
            </a:fld>
            <a:endParaRPr lang="zh-CN" altLang="en-US">
              <a:solidFill>
                <a:prstClr val="black"/>
              </a:solidFill>
            </a:endParaRPr>
          </a:p>
        </p:txBody>
      </p:sp>
    </p:spTree>
    <p:extLst>
      <p:ext uri="{BB962C8B-B14F-4D97-AF65-F5344CB8AC3E}">
        <p14:creationId xmlns:p14="http://schemas.microsoft.com/office/powerpoint/2010/main" val="3747451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我们团队主要从赛题及数据分析、特征工程、算法模型方案、模型融合方案、参赛总结五个方面来给大家展示</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3</a:t>
            </a:fld>
            <a:endParaRPr lang="zh-CN" altLang="en-US">
              <a:solidFill>
                <a:prstClr val="black"/>
              </a:solidFill>
            </a:endParaRPr>
          </a:p>
        </p:txBody>
      </p:sp>
    </p:spTree>
    <p:extLst>
      <p:ext uri="{BB962C8B-B14F-4D97-AF65-F5344CB8AC3E}">
        <p14:creationId xmlns:p14="http://schemas.microsoft.com/office/powerpoint/2010/main" val="325816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首先给大家介绍的是我们的赛题及数据分析</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4</a:t>
            </a:fld>
            <a:endParaRPr lang="zh-CN" altLang="en-US">
              <a:solidFill>
                <a:prstClr val="black"/>
              </a:solidFill>
            </a:endParaRPr>
          </a:p>
        </p:txBody>
      </p:sp>
    </p:spTree>
    <p:extLst>
      <p:ext uri="{BB962C8B-B14F-4D97-AF65-F5344CB8AC3E}">
        <p14:creationId xmlns:p14="http://schemas.microsoft.com/office/powerpoint/2010/main" val="2887680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这是一道搜索场景下的文本</a:t>
            </a:r>
            <a:r>
              <a:rPr lang="zh-CN" altLang="en-US" dirty="0" smtClean="0"/>
              <a:t>点击率问题</a:t>
            </a:r>
            <a:r>
              <a:rPr lang="zh-CN" altLang="en-US" dirty="0"/>
              <a:t>，评价指标是</a:t>
            </a:r>
            <a:r>
              <a:rPr lang="en-US" altLang="zh-CN" dirty="0" err="1"/>
              <a:t>qauc</a:t>
            </a:r>
            <a:r>
              <a:rPr lang="zh-CN" altLang="en-US" dirty="0"/>
              <a:t>，大家看一下这个表格，</a:t>
            </a:r>
            <a:r>
              <a:rPr lang="en-US" altLang="zh-CN" dirty="0" err="1"/>
              <a:t>qauc</a:t>
            </a:r>
            <a:r>
              <a:rPr lang="zh-CN" altLang="en-US" dirty="0"/>
              <a:t>计算的是每一个</a:t>
            </a:r>
            <a:r>
              <a:rPr lang="en-US" altLang="zh-CN" dirty="0" err="1"/>
              <a:t>queryid</a:t>
            </a:r>
            <a:r>
              <a:rPr lang="zh-CN" altLang="en-US" dirty="0"/>
              <a:t>下的</a:t>
            </a:r>
            <a:r>
              <a:rPr lang="en-US" altLang="zh-CN" dirty="0" err="1"/>
              <a:t>auc</a:t>
            </a:r>
            <a:r>
              <a:rPr lang="zh-CN" altLang="en-US" dirty="0"/>
              <a:t>值，然后对所有的</a:t>
            </a:r>
            <a:r>
              <a:rPr lang="en-US" altLang="zh-CN" dirty="0" err="1"/>
              <a:t>query_id</a:t>
            </a:r>
            <a:r>
              <a:rPr lang="en-US" altLang="zh-CN" baseline="0" dirty="0"/>
              <a:t> </a:t>
            </a:r>
            <a:r>
              <a:rPr lang="zh-CN" altLang="en-US" dirty="0"/>
              <a:t>的</a:t>
            </a:r>
            <a:r>
              <a:rPr lang="en-US" altLang="zh-CN" dirty="0" err="1"/>
              <a:t>auc</a:t>
            </a:r>
            <a:r>
              <a:rPr lang="zh-CN" altLang="en-US" dirty="0"/>
              <a:t>取均值，</a:t>
            </a:r>
            <a:r>
              <a:rPr lang="en-US" altLang="zh-CN" dirty="0" err="1"/>
              <a:t>auc</a:t>
            </a:r>
            <a:r>
              <a:rPr lang="zh-CN" altLang="en-US" dirty="0"/>
              <a:t>属于排序指标</a:t>
            </a:r>
            <a:r>
              <a:rPr lang="zh-CN" altLang="en-US" dirty="0" smtClean="0"/>
              <a:t>，很自然可以想到可以</a:t>
            </a:r>
            <a:r>
              <a:rPr lang="zh-CN" altLang="en-US" dirty="0"/>
              <a:t>考虑使用排序模型</a:t>
            </a:r>
            <a:r>
              <a:rPr lang="zh-CN" altLang="en-US" dirty="0" smtClean="0"/>
              <a:t>去做。</a:t>
            </a:r>
            <a:endParaRPr lang="en-US" altLang="zh-CN" dirty="0"/>
          </a:p>
          <a:p>
            <a:r>
              <a:rPr lang="zh-CN" altLang="en-US" sz="1200" smtClean="0">
                <a:solidFill>
                  <a:schemeClr val="tx1"/>
                </a:solidFill>
                <a:latin typeface="微软雅黑" panose="020B0503020204020204" charset="-122"/>
                <a:ea typeface="微软雅黑" panose="020B0503020204020204" charset="-122"/>
              </a:rPr>
              <a:t>其次，本</a:t>
            </a:r>
            <a:r>
              <a:rPr lang="zh-CN" altLang="en-US" sz="1200" dirty="0" smtClean="0">
                <a:solidFill>
                  <a:schemeClr val="tx1"/>
                </a:solidFill>
                <a:latin typeface="微软雅黑" panose="020B0503020204020204" charset="-122"/>
                <a:ea typeface="微软雅黑" panose="020B0503020204020204" charset="-122"/>
              </a:rPr>
              <a:t>赛题数据量大，计算资源有限，如何合理的选择数据进行快速迭代是提分的关键</a:t>
            </a:r>
            <a:r>
              <a:rPr lang="zh-CN" altLang="en-US" dirty="0" smtClean="0"/>
              <a:t>。</a:t>
            </a:r>
            <a:endParaRPr lang="en-US" altLang="zh-CN"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5</a:t>
            </a:fld>
            <a:endParaRPr lang="zh-CN" altLang="en-US"/>
          </a:p>
        </p:txBody>
      </p:sp>
    </p:spTree>
    <p:extLst>
      <p:ext uri="{BB962C8B-B14F-4D97-AF65-F5344CB8AC3E}">
        <p14:creationId xmlns:p14="http://schemas.microsoft.com/office/powerpoint/2010/main" val="81001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刚刚谈到这题是</a:t>
            </a:r>
            <a:r>
              <a:rPr lang="en-US" altLang="zh-CN" dirty="0" err="1"/>
              <a:t>qauc</a:t>
            </a:r>
            <a:r>
              <a:rPr lang="zh-CN" altLang="en-US" dirty="0"/>
              <a:t>指标，求的是每个</a:t>
            </a:r>
            <a:r>
              <a:rPr lang="en-US" altLang="zh-CN" dirty="0" err="1"/>
              <a:t>queryid</a:t>
            </a:r>
            <a:r>
              <a:rPr lang="zh-CN" altLang="en-US" dirty="0"/>
              <a:t>下的</a:t>
            </a:r>
            <a:r>
              <a:rPr lang="en-US" altLang="zh-CN" dirty="0" err="1"/>
              <a:t>auc</a:t>
            </a:r>
            <a:r>
              <a:rPr lang="zh-CN" altLang="en-US" dirty="0"/>
              <a:t>值，因此我们分析了</a:t>
            </a:r>
            <a:r>
              <a:rPr lang="en-US" altLang="zh-CN" dirty="0" err="1" smtClean="0"/>
              <a:t>queryid</a:t>
            </a:r>
            <a:r>
              <a:rPr lang="zh-CN" altLang="en-US" dirty="0" smtClean="0"/>
              <a:t>下</a:t>
            </a:r>
            <a:r>
              <a:rPr lang="en-US" altLang="zh-CN" dirty="0" smtClean="0"/>
              <a:t>title</a:t>
            </a:r>
            <a:r>
              <a:rPr lang="zh-CN" altLang="en-US" dirty="0" smtClean="0"/>
              <a:t>数目的</a:t>
            </a:r>
            <a:r>
              <a:rPr lang="zh-CN" altLang="en-US" dirty="0"/>
              <a:t>分布情况，大家看一下</a:t>
            </a:r>
            <a:r>
              <a:rPr lang="zh-CN" altLang="en-US" dirty="0" smtClean="0"/>
              <a:t>这个柱状图，我们只列出来了</a:t>
            </a:r>
            <a:r>
              <a:rPr lang="en-US" altLang="zh-CN" dirty="0" smtClean="0"/>
              <a:t>title</a:t>
            </a:r>
            <a:r>
              <a:rPr lang="zh-CN" altLang="en-US" dirty="0" smtClean="0"/>
              <a:t>数目为</a:t>
            </a:r>
            <a:r>
              <a:rPr lang="en-US" altLang="zh-CN" dirty="0" smtClean="0"/>
              <a:t>3</a:t>
            </a:r>
            <a:r>
              <a:rPr lang="zh-CN" altLang="en-US" dirty="0" smtClean="0"/>
              <a:t>、</a:t>
            </a:r>
            <a:r>
              <a:rPr lang="en-US" altLang="zh-CN" dirty="0" smtClean="0"/>
              <a:t>4</a:t>
            </a:r>
            <a:r>
              <a:rPr lang="zh-CN" altLang="en-US" dirty="0" smtClean="0"/>
              <a:t>、</a:t>
            </a:r>
            <a:r>
              <a:rPr lang="en-US" altLang="zh-CN" dirty="0" smtClean="0"/>
              <a:t>5</a:t>
            </a:r>
            <a:r>
              <a:rPr lang="zh-CN" altLang="en-US" dirty="0" smtClean="0"/>
              <a:t>、</a:t>
            </a:r>
            <a:r>
              <a:rPr lang="en-US" altLang="zh-CN" dirty="0" smtClean="0"/>
              <a:t>6</a:t>
            </a:r>
            <a:r>
              <a:rPr lang="zh-CN" altLang="en-US" dirty="0" smtClean="0"/>
              <a:t>、</a:t>
            </a:r>
            <a:r>
              <a:rPr lang="en-US" altLang="zh-CN" dirty="0" smtClean="0"/>
              <a:t>7</a:t>
            </a:r>
            <a:r>
              <a:rPr lang="zh-CN" altLang="en-US" dirty="0" smtClean="0"/>
              <a:t>和</a:t>
            </a:r>
            <a:r>
              <a:rPr lang="en-US" altLang="zh-CN" dirty="0" smtClean="0"/>
              <a:t>20</a:t>
            </a:r>
            <a:r>
              <a:rPr lang="zh-CN" altLang="en-US" dirty="0" smtClean="0"/>
              <a:t>的分布情况，</a:t>
            </a:r>
            <a:r>
              <a:rPr lang="zh-CN" altLang="en-US" dirty="0"/>
              <a:t>训练集</a:t>
            </a:r>
            <a:r>
              <a:rPr lang="zh-CN" altLang="en-US" dirty="0" smtClean="0"/>
              <a:t>中</a:t>
            </a:r>
            <a:r>
              <a:rPr lang="en-US" altLang="zh-CN" dirty="0" err="1" smtClean="0"/>
              <a:t>queryid</a:t>
            </a:r>
            <a:r>
              <a:rPr lang="zh-CN" altLang="en-US" dirty="0" smtClean="0"/>
              <a:t>下</a:t>
            </a:r>
            <a:r>
              <a:rPr lang="en-US" altLang="zh-CN" dirty="0" smtClean="0"/>
              <a:t>title</a:t>
            </a:r>
            <a:r>
              <a:rPr lang="zh-CN" altLang="en-US" dirty="0" smtClean="0"/>
              <a:t>数量为</a:t>
            </a:r>
            <a:r>
              <a:rPr lang="en-US" altLang="zh-CN" dirty="0"/>
              <a:t>20</a:t>
            </a:r>
            <a:r>
              <a:rPr lang="zh-CN" altLang="en-US" dirty="0"/>
              <a:t>的比较多，</a:t>
            </a:r>
            <a:r>
              <a:rPr lang="en-US" altLang="zh-CN" dirty="0"/>
              <a:t>A</a:t>
            </a:r>
            <a:r>
              <a:rPr lang="zh-CN" altLang="en-US" dirty="0"/>
              <a:t>榜测试</a:t>
            </a:r>
            <a:r>
              <a:rPr lang="zh-CN" altLang="en-US" dirty="0" smtClean="0"/>
              <a:t>集中</a:t>
            </a:r>
            <a:r>
              <a:rPr lang="en-US" altLang="zh-CN" dirty="0" err="1" smtClean="0"/>
              <a:t>queryid</a:t>
            </a:r>
            <a:r>
              <a:rPr lang="zh-CN" altLang="en-US" dirty="0" smtClean="0"/>
              <a:t>下</a:t>
            </a:r>
            <a:r>
              <a:rPr lang="en-US" altLang="zh-CN" dirty="0" smtClean="0"/>
              <a:t>title</a:t>
            </a:r>
            <a:r>
              <a:rPr lang="zh-CN" altLang="en-US" dirty="0" smtClean="0"/>
              <a:t>数量为</a:t>
            </a:r>
            <a:r>
              <a:rPr lang="en-US" altLang="zh-CN" dirty="0" smtClean="0"/>
              <a:t>3</a:t>
            </a:r>
            <a:r>
              <a:rPr lang="zh-CN" altLang="en-US" dirty="0"/>
              <a:t>的比较多，我们通过线下测试发现</a:t>
            </a:r>
            <a:r>
              <a:rPr lang="zh-CN" altLang="en-US" dirty="0" smtClean="0"/>
              <a:t>，</a:t>
            </a:r>
            <a:r>
              <a:rPr lang="en-US" altLang="zh-CN" dirty="0" err="1" smtClean="0"/>
              <a:t>queryid</a:t>
            </a:r>
            <a:r>
              <a:rPr lang="zh-CN" altLang="en-US" dirty="0" smtClean="0"/>
              <a:t>下</a:t>
            </a:r>
            <a:r>
              <a:rPr lang="en-US" altLang="zh-CN" dirty="0" smtClean="0"/>
              <a:t>title</a:t>
            </a:r>
            <a:r>
              <a:rPr lang="zh-CN" altLang="en-US" dirty="0" smtClean="0"/>
              <a:t>数目为</a:t>
            </a:r>
            <a:r>
              <a:rPr lang="en-US" altLang="zh-CN" dirty="0"/>
              <a:t>3</a:t>
            </a:r>
            <a:r>
              <a:rPr lang="zh-CN" altLang="en-US" dirty="0"/>
              <a:t>的</a:t>
            </a:r>
            <a:r>
              <a:rPr lang="en-US" altLang="zh-CN" dirty="0" err="1"/>
              <a:t>qauc</a:t>
            </a:r>
            <a:r>
              <a:rPr lang="zh-CN" altLang="en-US" dirty="0"/>
              <a:t>值远</a:t>
            </a:r>
            <a:r>
              <a:rPr lang="zh-CN" altLang="en-US" dirty="0" smtClean="0"/>
              <a:t>低于</a:t>
            </a:r>
            <a:r>
              <a:rPr lang="en-US" altLang="zh-CN" dirty="0" smtClean="0"/>
              <a:t>title</a:t>
            </a:r>
            <a:r>
              <a:rPr lang="zh-CN" altLang="en-US" dirty="0" smtClean="0"/>
              <a:t>数目为</a:t>
            </a:r>
            <a:r>
              <a:rPr lang="en-US" altLang="zh-CN" dirty="0"/>
              <a:t>20</a:t>
            </a:r>
            <a:r>
              <a:rPr lang="zh-CN" altLang="en-US" dirty="0"/>
              <a:t>的</a:t>
            </a:r>
            <a:r>
              <a:rPr lang="en-US" altLang="zh-CN" dirty="0" err="1"/>
              <a:t>qauc</a:t>
            </a:r>
            <a:r>
              <a:rPr lang="zh-CN" altLang="en-US" dirty="0"/>
              <a:t>值，这也说明了为什么线上线下得分差异比较大，而</a:t>
            </a:r>
            <a:r>
              <a:rPr lang="en-US" altLang="zh-CN" dirty="0"/>
              <a:t>B</a:t>
            </a:r>
            <a:r>
              <a:rPr lang="zh-CN" altLang="en-US" dirty="0"/>
              <a:t>榜测试集的</a:t>
            </a:r>
            <a:r>
              <a:rPr lang="en-US" altLang="zh-CN" dirty="0" err="1"/>
              <a:t>queryid</a:t>
            </a:r>
            <a:r>
              <a:rPr lang="zh-CN" altLang="en-US" dirty="0"/>
              <a:t>下的</a:t>
            </a:r>
            <a:r>
              <a:rPr lang="en-US" altLang="zh-CN" dirty="0"/>
              <a:t>title</a:t>
            </a:r>
            <a:r>
              <a:rPr lang="zh-CN" altLang="en-US" dirty="0"/>
              <a:t>数量分布情况和训练差不多，因此</a:t>
            </a:r>
            <a:r>
              <a:rPr lang="en-US" altLang="zh-CN" dirty="0"/>
              <a:t>B</a:t>
            </a:r>
            <a:r>
              <a:rPr lang="zh-CN" altLang="en-US" dirty="0"/>
              <a:t>榜得分相对与</a:t>
            </a:r>
            <a:r>
              <a:rPr lang="en-US" altLang="zh-CN" dirty="0"/>
              <a:t>A</a:t>
            </a:r>
            <a:r>
              <a:rPr lang="zh-CN" altLang="en-US" dirty="0"/>
              <a:t>榜得分高了很多。我们进一步分析了训练集的分布情况，发现，训练整体</a:t>
            </a:r>
            <a:r>
              <a:rPr lang="en-US" altLang="zh-CN" dirty="0"/>
              <a:t>10</a:t>
            </a:r>
            <a:r>
              <a:rPr lang="zh-CN" altLang="en-US" dirty="0"/>
              <a:t>亿数据的</a:t>
            </a:r>
            <a:r>
              <a:rPr lang="en-US" altLang="zh-CN" dirty="0" err="1"/>
              <a:t>queryid</a:t>
            </a:r>
            <a:r>
              <a:rPr lang="zh-CN" altLang="en-US" dirty="0"/>
              <a:t>下</a:t>
            </a:r>
            <a:r>
              <a:rPr lang="en-US" altLang="zh-CN" dirty="0"/>
              <a:t>title</a:t>
            </a:r>
            <a:r>
              <a:rPr lang="zh-CN" altLang="en-US" dirty="0"/>
              <a:t>数目分布和其任意连续一亿分布情况差不多，在图上我们展示了第一亿和第二亿的分布情况。</a:t>
            </a:r>
          </a:p>
        </p:txBody>
      </p:sp>
      <p:sp>
        <p:nvSpPr>
          <p:cNvPr id="4" name="灯片编号占位符 3"/>
          <p:cNvSpPr>
            <a:spLocks noGrp="1"/>
          </p:cNvSpPr>
          <p:nvPr>
            <p:ph type="sldNum" sz="quarter" idx="10"/>
          </p:nvPr>
        </p:nvSpPr>
        <p:spPr/>
        <p:txBody>
          <a:bodyPr/>
          <a:lstStyle/>
          <a:p>
            <a:fld id="{F6A7D0A2-87E4-416C-8D40-3828721823D0}" type="slidenum">
              <a:rPr lang="zh-CN" altLang="en-US" smtClean="0"/>
              <a:t>6</a:t>
            </a:fld>
            <a:endParaRPr lang="zh-CN" altLang="en-US"/>
          </a:p>
        </p:txBody>
      </p:sp>
    </p:spTree>
    <p:extLst>
      <p:ext uri="{BB962C8B-B14F-4D97-AF65-F5344CB8AC3E}">
        <p14:creationId xmlns:p14="http://schemas.microsoft.com/office/powerpoint/2010/main" val="288467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t>为了进一步分析训练集的分布情况，我们又对</a:t>
            </a:r>
            <a:r>
              <a:rPr lang="en-US" altLang="zh-CN" sz="1200" dirty="0" err="1"/>
              <a:t>queryid</a:t>
            </a:r>
            <a:r>
              <a:rPr lang="zh-CN" altLang="en-US" sz="1200" dirty="0"/>
              <a:t>下</a:t>
            </a:r>
            <a:r>
              <a:rPr lang="en-US" altLang="zh-CN" sz="1200" dirty="0"/>
              <a:t>title</a:t>
            </a:r>
            <a:r>
              <a:rPr lang="zh-CN" altLang="en-US" sz="1200" dirty="0"/>
              <a:t>被点击的数量的分布情况进行了分析，大家看</a:t>
            </a:r>
            <a:r>
              <a:rPr lang="zh-CN" altLang="en-US" sz="1200" dirty="0" smtClean="0"/>
              <a:t>一下第一个柱状图，其中横坐标是点击的</a:t>
            </a:r>
            <a:r>
              <a:rPr lang="en-US" altLang="zh-CN" sz="1200" dirty="0" smtClean="0"/>
              <a:t>title</a:t>
            </a:r>
            <a:r>
              <a:rPr lang="zh-CN" altLang="en-US" sz="1200" dirty="0" smtClean="0"/>
              <a:t>的数量，通过</a:t>
            </a:r>
            <a:r>
              <a:rPr lang="zh-CN" altLang="en-US" sz="1200" dirty="0"/>
              <a:t>这个表格我们发现</a:t>
            </a:r>
            <a:r>
              <a:rPr lang="zh-CN" altLang="en-US" dirty="0"/>
              <a:t>训练集整体</a:t>
            </a:r>
            <a:r>
              <a:rPr lang="en-US" altLang="zh-CN" dirty="0"/>
              <a:t>10</a:t>
            </a:r>
            <a:r>
              <a:rPr lang="zh-CN" altLang="en-US" dirty="0"/>
              <a:t>亿数据的分布情况和其任意连续一亿分布情况也是差不多的，结合刚才</a:t>
            </a:r>
            <a:r>
              <a:rPr lang="en-US" altLang="zh-CN" dirty="0" err="1"/>
              <a:t>queryid</a:t>
            </a:r>
            <a:r>
              <a:rPr lang="zh-CN" altLang="en-US" dirty="0"/>
              <a:t>下</a:t>
            </a:r>
            <a:r>
              <a:rPr lang="en-US" altLang="zh-CN" dirty="0"/>
              <a:t>title</a:t>
            </a:r>
            <a:r>
              <a:rPr lang="zh-CN" altLang="en-US" dirty="0"/>
              <a:t>数目分布情况，我们认为任意连续一亿的数据的分布与整体</a:t>
            </a:r>
            <a:r>
              <a:rPr lang="en-US" altLang="zh-CN" dirty="0"/>
              <a:t>10</a:t>
            </a:r>
            <a:r>
              <a:rPr lang="zh-CN" altLang="en-US" dirty="0"/>
              <a:t>亿数据的分布</a:t>
            </a:r>
            <a:r>
              <a:rPr lang="zh-CN" altLang="en-US" dirty="0" smtClean="0"/>
              <a:t>情况差不多</a:t>
            </a:r>
            <a:endParaRPr lang="en-US" altLang="zh-CN" sz="1200"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7</a:t>
            </a:fld>
            <a:endParaRPr lang="zh-CN" altLang="en-US"/>
          </a:p>
        </p:txBody>
      </p:sp>
    </p:spTree>
    <p:extLst>
      <p:ext uri="{BB962C8B-B14F-4D97-AF65-F5344CB8AC3E}">
        <p14:creationId xmlns:p14="http://schemas.microsoft.com/office/powerpoint/2010/main" val="1286924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charset="-122"/>
                <a:ea typeface="微软雅黑" panose="020B0503020204020204" charset="-122"/>
              </a:rPr>
              <a:t>本赛题是搜索场景下的相关性排序问题。提供了</a:t>
            </a:r>
            <a:r>
              <a:rPr lang="en-US" altLang="zh-CN" sz="1200" dirty="0">
                <a:latin typeface="微软雅黑" panose="020B0503020204020204" charset="-122"/>
                <a:ea typeface="微软雅黑" panose="020B0503020204020204" charset="-122"/>
              </a:rPr>
              <a:t>query-title</a:t>
            </a:r>
            <a:r>
              <a:rPr lang="zh-CN" altLang="en-US" sz="1200" dirty="0">
                <a:latin typeface="微软雅黑" panose="020B0503020204020204" charset="-122"/>
                <a:ea typeface="微软雅黑" panose="020B0503020204020204" charset="-122"/>
              </a:rPr>
              <a:t>文本对的数据，而未提供用户与其他个性化信息，无法从其他信息中进行特征挖掘，</a:t>
            </a:r>
            <a:r>
              <a:rPr lang="zh-CN" altLang="en-US" dirty="0"/>
              <a:t>这里我们对测试集中</a:t>
            </a:r>
            <a:r>
              <a:rPr lang="en-US" altLang="zh-CN" dirty="0"/>
              <a:t>query</a:t>
            </a:r>
            <a:r>
              <a:rPr lang="zh-CN" altLang="en-US" dirty="0"/>
              <a:t>和</a:t>
            </a:r>
            <a:r>
              <a:rPr lang="en-US" altLang="zh-CN" dirty="0"/>
              <a:t>title</a:t>
            </a:r>
            <a:r>
              <a:rPr lang="zh-CN" altLang="en-US" dirty="0"/>
              <a:t>在训练集中重复出现的情况的进行了分析，经过分析发现，</a:t>
            </a:r>
            <a:r>
              <a:rPr lang="en-US" altLang="zh-CN" dirty="0"/>
              <a:t>A</a:t>
            </a:r>
            <a:r>
              <a:rPr lang="zh-CN" altLang="en-US" dirty="0"/>
              <a:t>榜测试集中</a:t>
            </a:r>
            <a:r>
              <a:rPr lang="en-US" altLang="zh-CN" dirty="0"/>
              <a:t>title</a:t>
            </a:r>
            <a:r>
              <a:rPr lang="zh-CN" altLang="en-US" dirty="0"/>
              <a:t>有</a:t>
            </a:r>
            <a:r>
              <a:rPr lang="en-US" altLang="zh-CN" dirty="0"/>
              <a:t>71%</a:t>
            </a:r>
            <a:r>
              <a:rPr lang="zh-CN" altLang="en-US" dirty="0"/>
              <a:t>在训练集中出现，重复出现的挺多的，因此对于重复的</a:t>
            </a:r>
            <a:r>
              <a:rPr lang="en-US" altLang="zh-CN" dirty="0"/>
              <a:t>title</a:t>
            </a:r>
            <a:r>
              <a:rPr lang="zh-CN" altLang="en-US" dirty="0"/>
              <a:t>可以进行文本信息和历史信息两个方面进行挖掘，对于新的出现的</a:t>
            </a:r>
            <a:r>
              <a:rPr lang="en-US" altLang="zh-CN" dirty="0"/>
              <a:t>title</a:t>
            </a:r>
            <a:r>
              <a:rPr lang="zh-CN" altLang="en-US" dirty="0" smtClean="0"/>
              <a:t>，</a:t>
            </a:r>
            <a:r>
              <a:rPr lang="zh-CN" altLang="en-US" sz="1200" dirty="0" smtClean="0">
                <a:latin typeface="微软雅黑" panose="020B0503020204020204" charset="-122"/>
                <a:ea typeface="微软雅黑" panose="020B0503020204020204" charset="-122"/>
              </a:rPr>
              <a:t>文本和搜索领域相关特征比较重要</a:t>
            </a:r>
            <a:endParaRPr lang="en-US" altLang="zh-CN" sz="1200" dirty="0" smtClean="0">
              <a:latin typeface="微软雅黑" panose="020B0503020204020204" charset="-122"/>
              <a:ea typeface="微软雅黑" panose="020B050302020402020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a:t>
            </a:r>
            <a:endParaRPr lang="en-US" altLang="zh-CN" dirty="0"/>
          </a:p>
        </p:txBody>
      </p:sp>
      <p:sp>
        <p:nvSpPr>
          <p:cNvPr id="4" name="灯片编号占位符 3"/>
          <p:cNvSpPr>
            <a:spLocks noGrp="1"/>
          </p:cNvSpPr>
          <p:nvPr>
            <p:ph type="sldNum" sz="quarter" idx="10"/>
          </p:nvPr>
        </p:nvSpPr>
        <p:spPr/>
        <p:txBody>
          <a:bodyPr/>
          <a:lstStyle/>
          <a:p>
            <a:fld id="{F6A7D0A2-87E4-416C-8D40-3828721823D0}" type="slidenum">
              <a:rPr lang="zh-CN" altLang="en-US" smtClean="0"/>
              <a:t>8</a:t>
            </a:fld>
            <a:endParaRPr lang="zh-CN" altLang="en-US"/>
          </a:p>
        </p:txBody>
      </p:sp>
    </p:spTree>
    <p:extLst>
      <p:ext uri="{BB962C8B-B14F-4D97-AF65-F5344CB8AC3E}">
        <p14:creationId xmlns:p14="http://schemas.microsoft.com/office/powerpoint/2010/main" val="312110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接下来是我们的特征工程部分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t>9</a:t>
            </a:fld>
            <a:endParaRPr lang="zh-CN" altLang="en-US">
              <a:solidFill>
                <a:prstClr val="black"/>
              </a:solidFill>
            </a:endParaRPr>
          </a:p>
        </p:txBody>
      </p:sp>
    </p:spTree>
    <p:extLst>
      <p:ext uri="{BB962C8B-B14F-4D97-AF65-F5344CB8AC3E}">
        <p14:creationId xmlns:p14="http://schemas.microsoft.com/office/powerpoint/2010/main" val="3938477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321"/>
            <a:ext cx="43272000" cy="21636000"/>
          </a:xfrm>
          <a:prstGeom prst="rect">
            <a:avLst/>
          </a:prstGeom>
        </p:spPr>
      </p:pic>
      <p:sp>
        <p:nvSpPr>
          <p:cNvPr id="2" name="标题 1"/>
          <p:cNvSpPr>
            <a:spLocks noGrp="1"/>
          </p:cNvSpPr>
          <p:nvPr>
            <p:ph type="ctrTitle"/>
          </p:nvPr>
        </p:nvSpPr>
        <p:spPr>
          <a:xfrm>
            <a:off x="22819360" y="4470720"/>
            <a:ext cx="17410638" cy="7520000"/>
          </a:xfrm>
        </p:spPr>
        <p:txBody>
          <a:bodyPr anchor="ctr"/>
          <a:lstStyle>
            <a:lvl1pPr algn="ctr">
              <a:defRPr sz="18900">
                <a:solidFill>
                  <a:schemeClr val="bg2"/>
                </a:solidFill>
              </a:defRPr>
            </a:lvl1pPr>
          </a:lstStyle>
          <a:p>
            <a:r>
              <a:rPr lang="zh-CN" altLang="en-US" dirty="0"/>
              <a:t>单击此处编辑母版标题样式</a:t>
            </a:r>
          </a:p>
        </p:txBody>
      </p:sp>
      <p:sp>
        <p:nvSpPr>
          <p:cNvPr id="3" name="副标题 2"/>
          <p:cNvSpPr>
            <a:spLocks noGrp="1"/>
          </p:cNvSpPr>
          <p:nvPr>
            <p:ph type="subTitle" idx="1"/>
          </p:nvPr>
        </p:nvSpPr>
        <p:spPr>
          <a:xfrm>
            <a:off x="22819360" y="12280719"/>
            <a:ext cx="17410638" cy="5214000"/>
          </a:xfrm>
        </p:spPr>
        <p:txBody>
          <a:bodyPr anchor="ctr"/>
          <a:lstStyle>
            <a:lvl1pPr marL="0" indent="0" algn="ctr">
              <a:buNone/>
              <a:defRPr sz="7560" b="1">
                <a:solidFill>
                  <a:schemeClr val="bg2"/>
                </a:solidFill>
              </a:defRPr>
            </a:lvl1pPr>
            <a:lvl2pPr marL="1440180" indent="0" algn="ctr">
              <a:buNone/>
              <a:defRPr sz="6300"/>
            </a:lvl2pPr>
            <a:lvl3pPr marL="2879725" indent="0" algn="ctr">
              <a:buNone/>
              <a:defRPr sz="5670"/>
            </a:lvl3pPr>
            <a:lvl4pPr marL="4319905" indent="0" algn="ctr">
              <a:buNone/>
              <a:defRPr sz="5040"/>
            </a:lvl4pPr>
            <a:lvl5pPr marL="5760085" indent="0" algn="ctr">
              <a:buNone/>
              <a:defRPr sz="5040"/>
            </a:lvl5pPr>
            <a:lvl6pPr marL="7200265" indent="0" algn="ctr">
              <a:buNone/>
              <a:defRPr sz="5040"/>
            </a:lvl6pPr>
            <a:lvl7pPr marL="8639810" indent="0" algn="ctr">
              <a:buNone/>
              <a:defRPr sz="5040"/>
            </a:lvl7pPr>
            <a:lvl8pPr marL="10079990" indent="0" algn="ctr">
              <a:buNone/>
              <a:defRPr sz="5040"/>
            </a:lvl8pPr>
            <a:lvl9pPr marL="11520170" indent="0" algn="ctr">
              <a:buNone/>
              <a:defRPr sz="5040"/>
            </a:lvl9pPr>
          </a:lstStyle>
          <a:p>
            <a:r>
              <a:rPr lang="zh-CN" altLang="en-US" dirty="0"/>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7" name="图片 6" descr="2"/>
          <p:cNvPicPr>
            <a:picLocks noChangeAspect="1"/>
          </p:cNvPicPr>
          <p:nvPr userDrawn="1"/>
        </p:nvPicPr>
        <p:blipFill>
          <a:blip r:embed="rId2"/>
          <a:stretch>
            <a:fillRect/>
          </a:stretch>
        </p:blipFill>
        <p:spPr>
          <a:xfrm>
            <a:off x="-5715" y="-4445"/>
            <a:ext cx="43256835" cy="21631910"/>
          </a:xfrm>
          <a:prstGeom prst="rect">
            <a:avLst/>
          </a:prstGeom>
        </p:spPr>
      </p:pic>
      <p:sp>
        <p:nvSpPr>
          <p:cNvPr id="2" name="标题 1"/>
          <p:cNvSpPr>
            <a:spLocks noGrp="1"/>
          </p:cNvSpPr>
          <p:nvPr>
            <p:ph type="ctrTitle"/>
          </p:nvPr>
        </p:nvSpPr>
        <p:spPr>
          <a:xfrm>
            <a:off x="2970000" y="3536000"/>
            <a:ext cx="37259998" cy="7520000"/>
          </a:xfrm>
        </p:spPr>
        <p:txBody>
          <a:bodyPr anchor="b"/>
          <a:lstStyle>
            <a:lvl1pPr algn="ctr">
              <a:defRPr sz="18900">
                <a:solidFill>
                  <a:schemeClr val="bg2"/>
                </a:solidFill>
              </a:defRPr>
            </a:lvl1pPr>
          </a:lstStyle>
          <a:p>
            <a:r>
              <a:rPr lang="zh-CN" altLang="en-US" dirty="0"/>
              <a:t>单击此处编辑母版标题样式</a:t>
            </a:r>
          </a:p>
        </p:txBody>
      </p:sp>
      <p:sp>
        <p:nvSpPr>
          <p:cNvPr id="3" name="副标题 2"/>
          <p:cNvSpPr>
            <a:spLocks noGrp="1"/>
          </p:cNvSpPr>
          <p:nvPr>
            <p:ph type="subTitle" idx="1"/>
          </p:nvPr>
        </p:nvSpPr>
        <p:spPr>
          <a:xfrm>
            <a:off x="2970000" y="11345999"/>
            <a:ext cx="37259998" cy="5214000"/>
          </a:xfrm>
        </p:spPr>
        <p:txBody>
          <a:bodyPr/>
          <a:lstStyle>
            <a:lvl1pPr marL="0" indent="0" algn="ctr">
              <a:buNone/>
              <a:defRPr sz="7560">
                <a:solidFill>
                  <a:schemeClr val="bg2"/>
                </a:solidFill>
              </a:defRPr>
            </a:lvl1pPr>
            <a:lvl2pPr marL="1440180" indent="0" algn="ctr">
              <a:buNone/>
              <a:defRPr sz="6300"/>
            </a:lvl2pPr>
            <a:lvl3pPr marL="2879725" indent="0" algn="ctr">
              <a:buNone/>
              <a:defRPr sz="5670"/>
            </a:lvl3pPr>
            <a:lvl4pPr marL="4319905" indent="0" algn="ctr">
              <a:buNone/>
              <a:defRPr sz="5040"/>
            </a:lvl4pPr>
            <a:lvl5pPr marL="5760085" indent="0" algn="ctr">
              <a:buNone/>
              <a:defRPr sz="5040"/>
            </a:lvl5pPr>
            <a:lvl6pPr marL="7200265" indent="0" algn="ctr">
              <a:buNone/>
              <a:defRPr sz="5040"/>
            </a:lvl6pPr>
            <a:lvl7pPr marL="8639810" indent="0" algn="ctr">
              <a:buNone/>
              <a:defRPr sz="5040"/>
            </a:lvl7pPr>
            <a:lvl8pPr marL="10079990" indent="0" algn="ctr">
              <a:buNone/>
              <a:defRPr sz="5040"/>
            </a:lvl8pPr>
            <a:lvl9pPr marL="11520170" indent="0" algn="ctr">
              <a:buNone/>
              <a:defRPr sz="504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solidFill>
                  <a:schemeClr val="bg2"/>
                </a:solidFill>
              </a:defRPr>
            </a:lvl1pPr>
          </a:lstStyle>
          <a:p>
            <a:fld id="{82F288E0-7875-42C4-84C8-98DBBD3BF4D2}" type="datetimeFigureOut">
              <a:rPr lang="zh-CN" altLang="en-US" smtClean="0"/>
              <a:t>2019/8/23</a:t>
            </a:fld>
            <a:endParaRPr lang="zh-CN" altLang="en-US" dirty="0"/>
          </a:p>
        </p:txBody>
      </p:sp>
      <p:sp>
        <p:nvSpPr>
          <p:cNvPr id="5" name="页脚占位符 4"/>
          <p:cNvSpPr>
            <a:spLocks noGrp="1"/>
          </p:cNvSpPr>
          <p:nvPr>
            <p:ph type="ftr" sz="quarter" idx="11"/>
          </p:nvPr>
        </p:nvSpPr>
        <p:spPr/>
        <p:txBody>
          <a:bodyPr/>
          <a:lstStyle>
            <a:lvl1pPr>
              <a:defRPr>
                <a:solidFill>
                  <a:schemeClr val="bg2"/>
                </a:solidFill>
              </a:defRPr>
            </a:lvl1pPr>
          </a:lstStyle>
          <a:p>
            <a:endParaRPr lang="zh-CN" altLang="en-US" dirty="0"/>
          </a:p>
        </p:txBody>
      </p:sp>
      <p:sp>
        <p:nvSpPr>
          <p:cNvPr id="6" name="灯片编号占位符 5"/>
          <p:cNvSpPr>
            <a:spLocks noGrp="1"/>
          </p:cNvSpPr>
          <p:nvPr>
            <p:ph type="sldNum" sz="quarter" idx="12"/>
          </p:nvPr>
        </p:nvSpPr>
        <p:spPr/>
        <p:txBody>
          <a:bodyPr/>
          <a:lstStyle>
            <a:lvl1pPr>
              <a:defRPr>
                <a:solidFill>
                  <a:schemeClr val="bg2"/>
                </a:solidFill>
              </a:defRPr>
            </a:lvl1pPr>
          </a:lstStyle>
          <a:p>
            <a:fld id="{7D9BB5D0-35E4-459D-AEF3-FE4D7C45CC19}"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3" y="-20321"/>
            <a:ext cx="43265640" cy="21636000"/>
          </a:xfrm>
          <a:prstGeom prst="rect">
            <a:avLst/>
          </a:prstGeom>
        </p:spPr>
      </p:pic>
      <p:sp>
        <p:nvSpPr>
          <p:cNvPr id="2" name="标题 1"/>
          <p:cNvSpPr>
            <a:spLocks noGrp="1"/>
          </p:cNvSpPr>
          <p:nvPr>
            <p:ph type="title"/>
          </p:nvPr>
        </p:nvSpPr>
        <p:spPr>
          <a:xfrm>
            <a:off x="2970000" y="1170641"/>
            <a:ext cx="37259998" cy="2580320"/>
          </a:xfrm>
        </p:spPr>
        <p:txBody>
          <a:bodyPr anchor="ctr" anchorCtr="0"/>
          <a:lstStyle>
            <a:lvl1pPr>
              <a:defRPr>
                <a:solidFill>
                  <a:schemeClr val="bg2"/>
                </a:solidFill>
              </a:defRPr>
            </a:lvl1pPr>
          </a:lstStyle>
          <a:p>
            <a:r>
              <a:rPr lang="zh-CN" altLang="en-US" dirty="0"/>
              <a:t>单击此处编辑母版标题样式</a:t>
            </a:r>
          </a:p>
        </p:txBody>
      </p:sp>
      <p:sp>
        <p:nvSpPr>
          <p:cNvPr id="3" name="内容占位符 2"/>
          <p:cNvSpPr>
            <a:spLocks noGrp="1"/>
          </p:cNvSpPr>
          <p:nvPr>
            <p:ph idx="1"/>
          </p:nvPr>
        </p:nvSpPr>
        <p:spPr>
          <a:xfrm>
            <a:off x="2970000" y="4572000"/>
            <a:ext cx="37259998" cy="14883999"/>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solidFill>
                  <a:schemeClr val="bg2"/>
                </a:solidFill>
              </a:defRPr>
            </a:lvl1pPr>
          </a:lstStyle>
          <a:p>
            <a:fld id="{82F288E0-7875-42C4-84C8-98DBBD3BF4D2}" type="datetimeFigureOut">
              <a:rPr lang="zh-CN" altLang="en-US" smtClean="0"/>
              <a:t>2019/8/23</a:t>
            </a:fld>
            <a:endParaRPr lang="zh-CN" altLang="en-US" dirty="0"/>
          </a:p>
        </p:txBody>
      </p:sp>
      <p:sp>
        <p:nvSpPr>
          <p:cNvPr id="5" name="页脚占位符 4"/>
          <p:cNvSpPr>
            <a:spLocks noGrp="1"/>
          </p:cNvSpPr>
          <p:nvPr>
            <p:ph type="ftr" sz="quarter" idx="11"/>
          </p:nvPr>
        </p:nvSpPr>
        <p:spPr/>
        <p:txBody>
          <a:bodyPr/>
          <a:lstStyle>
            <a:lvl1pPr>
              <a:defRPr>
                <a:solidFill>
                  <a:schemeClr val="bg2"/>
                </a:solidFill>
              </a:defRPr>
            </a:lvl1pPr>
          </a:lstStyle>
          <a:p>
            <a:endParaRPr lang="zh-CN" altLang="en-US" dirty="0"/>
          </a:p>
        </p:txBody>
      </p:sp>
      <p:sp>
        <p:nvSpPr>
          <p:cNvPr id="6" name="灯片编号占位符 5"/>
          <p:cNvSpPr>
            <a:spLocks noGrp="1"/>
          </p:cNvSpPr>
          <p:nvPr>
            <p:ph type="sldNum" sz="quarter" idx="12"/>
          </p:nvPr>
        </p:nvSpPr>
        <p:spPr/>
        <p:txBody>
          <a:bodyPr/>
          <a:lstStyle>
            <a:lvl1pPr>
              <a:defRPr>
                <a:solidFill>
                  <a:schemeClr val="bg2"/>
                </a:solidFill>
              </a:defRPr>
            </a:lvl1pPr>
          </a:lstStyle>
          <a:p>
            <a:fld id="{7D9BB5D0-35E4-459D-AEF3-FE4D7C45CC19}"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3" y="-20321"/>
            <a:ext cx="43265640" cy="21636000"/>
          </a:xfrm>
          <a:prstGeom prst="rect">
            <a:avLst/>
          </a:prstGeom>
        </p:spPr>
      </p:pic>
      <p:sp>
        <p:nvSpPr>
          <p:cNvPr id="9" name="矩形 8"/>
          <p:cNvSpPr/>
          <p:nvPr userDrawn="1"/>
        </p:nvSpPr>
        <p:spPr>
          <a:xfrm>
            <a:off x="0" y="3414643"/>
            <a:ext cx="43251120" cy="182084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970000" y="723601"/>
            <a:ext cx="37259998" cy="2580320"/>
          </a:xfrm>
        </p:spPr>
        <p:txBody>
          <a:bodyPr anchor="ctr" anchorCtr="0"/>
          <a:lstStyle>
            <a:lvl1pPr>
              <a:defRPr>
                <a:solidFill>
                  <a:schemeClr val="bg2"/>
                </a:solidFill>
              </a:defRPr>
            </a:lvl1pPr>
          </a:lstStyle>
          <a:p>
            <a:r>
              <a:rPr lang="zh-CN" altLang="en-US" dirty="0"/>
              <a:t>单击此处编辑母版标题样式</a:t>
            </a:r>
          </a:p>
        </p:txBody>
      </p:sp>
      <p:sp>
        <p:nvSpPr>
          <p:cNvPr id="3" name="内容占位符 2"/>
          <p:cNvSpPr>
            <a:spLocks noGrp="1"/>
          </p:cNvSpPr>
          <p:nvPr>
            <p:ph idx="1"/>
          </p:nvPr>
        </p:nvSpPr>
        <p:spPr>
          <a:xfrm>
            <a:off x="2970000" y="4047843"/>
            <a:ext cx="37259998" cy="154081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solidFill>
                  <a:schemeClr val="tx1"/>
                </a:solidFill>
              </a:defRPr>
            </a:lvl1pPr>
          </a:lstStyle>
          <a:p>
            <a:fld id="{82F288E0-7875-42C4-84C8-98DBBD3BF4D2}" type="datetimeFigureOut">
              <a:rPr lang="zh-CN" altLang="en-US" smtClean="0"/>
              <a:t>2019/8/23</a:t>
            </a:fld>
            <a:endParaRPr lang="zh-CN" altLang="en-US" dirty="0"/>
          </a:p>
        </p:txBody>
      </p:sp>
      <p:sp>
        <p:nvSpPr>
          <p:cNvPr id="5" name="页脚占位符 4"/>
          <p:cNvSpPr>
            <a:spLocks noGrp="1"/>
          </p:cNvSpPr>
          <p:nvPr>
            <p:ph type="ftr" sz="quarter" idx="11"/>
          </p:nvPr>
        </p:nvSpPr>
        <p:spPr/>
        <p:txBody>
          <a:bodyPr/>
          <a:lstStyle>
            <a:lvl1pPr>
              <a:defRPr>
                <a:solidFill>
                  <a:schemeClr val="tx1"/>
                </a:solidFill>
              </a:defRPr>
            </a:lvl1pPr>
          </a:lstStyle>
          <a:p>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7D9BB5D0-35E4-459D-AEF3-FE4D7C45CC19}"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970000" y="622000"/>
            <a:ext cx="37259998" cy="2792643"/>
          </a:xfrm>
        </p:spPr>
        <p:txBody>
          <a:bodyPr anchor="ctr" anchorCtr="0"/>
          <a:lstStyle>
            <a:lvl1pPr>
              <a:defRPr>
                <a:solidFill>
                  <a:schemeClr val="bg2"/>
                </a:solidFill>
              </a:defRPr>
            </a:lvl1pPr>
          </a:lstStyle>
          <a:p>
            <a:r>
              <a:rPr lang="zh-CN" altLang="en-US" dirty="0"/>
              <a:t>单击此处编辑母版标题样式</a:t>
            </a:r>
          </a:p>
        </p:txBody>
      </p:sp>
      <p:sp>
        <p:nvSpPr>
          <p:cNvPr id="3" name="内容占位符 2"/>
          <p:cNvSpPr>
            <a:spLocks noGrp="1"/>
          </p:cNvSpPr>
          <p:nvPr>
            <p:ph idx="1"/>
          </p:nvPr>
        </p:nvSpPr>
        <p:spPr>
          <a:xfrm>
            <a:off x="2970000" y="3962400"/>
            <a:ext cx="37259998" cy="15493599"/>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solidFill>
                  <a:schemeClr val="bg2"/>
                </a:solidFill>
              </a:defRPr>
            </a:lvl1pPr>
          </a:lstStyle>
          <a:p>
            <a:fld id="{82F288E0-7875-42C4-84C8-98DBBD3BF4D2}" type="datetimeFigureOut">
              <a:rPr lang="zh-CN" altLang="en-US" smtClean="0"/>
              <a:t>2019/8/23</a:t>
            </a:fld>
            <a:endParaRPr lang="zh-CN" altLang="en-US" dirty="0"/>
          </a:p>
        </p:txBody>
      </p:sp>
      <p:sp>
        <p:nvSpPr>
          <p:cNvPr id="5" name="页脚占位符 4"/>
          <p:cNvSpPr>
            <a:spLocks noGrp="1"/>
          </p:cNvSpPr>
          <p:nvPr>
            <p:ph type="ftr" sz="quarter" idx="11"/>
          </p:nvPr>
        </p:nvSpPr>
        <p:spPr/>
        <p:txBody>
          <a:bodyPr/>
          <a:lstStyle>
            <a:lvl1pPr>
              <a:defRPr>
                <a:solidFill>
                  <a:schemeClr val="bg2"/>
                </a:solidFill>
              </a:defRPr>
            </a:lvl1pPr>
          </a:lstStyle>
          <a:p>
            <a:endParaRPr lang="zh-CN" altLang="en-US" dirty="0"/>
          </a:p>
        </p:txBody>
      </p:sp>
      <p:sp>
        <p:nvSpPr>
          <p:cNvPr id="6" name="灯片编号占位符 5"/>
          <p:cNvSpPr>
            <a:spLocks noGrp="1"/>
          </p:cNvSpPr>
          <p:nvPr>
            <p:ph type="sldNum" sz="quarter" idx="12"/>
          </p:nvPr>
        </p:nvSpPr>
        <p:spPr/>
        <p:txBody>
          <a:bodyPr/>
          <a:lstStyle>
            <a:lvl1pPr>
              <a:defRPr>
                <a:solidFill>
                  <a:schemeClr val="bg2"/>
                </a:solidFill>
              </a:defRPr>
            </a:lvl1pPr>
          </a:lstStyle>
          <a:p>
            <a:fld id="{7D9BB5D0-35E4-459D-AEF3-FE4D7C45CC19}"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2019/8/23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2019/8/23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970000" y="1150000"/>
            <a:ext cx="37259998" cy="4175001"/>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2970000" y="5750000"/>
            <a:ext cx="37259998" cy="1370500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2970000" y="20019999"/>
            <a:ext cx="9719999" cy="1150000"/>
          </a:xfrm>
          <a:prstGeom prst="rect">
            <a:avLst/>
          </a:prstGeom>
        </p:spPr>
        <p:txBody>
          <a:bodyPr vert="horz" lIns="91440" tIns="45720" rIns="91440" bIns="45720" rtlCol="0" anchor="ctr"/>
          <a:lstStyle>
            <a:lvl1pPr algn="l">
              <a:defRPr sz="378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2019/8/23</a:t>
            </a:fld>
            <a:endParaRPr lang="zh-CN" altLang="en-US"/>
          </a:p>
        </p:txBody>
      </p:sp>
      <p:sp>
        <p:nvSpPr>
          <p:cNvPr id="5" name="页脚占位符 4"/>
          <p:cNvSpPr>
            <a:spLocks noGrp="1"/>
          </p:cNvSpPr>
          <p:nvPr>
            <p:ph type="ftr" sz="quarter" idx="3"/>
          </p:nvPr>
        </p:nvSpPr>
        <p:spPr>
          <a:xfrm>
            <a:off x="14309999" y="20019999"/>
            <a:ext cx="14579999" cy="1150000"/>
          </a:xfrm>
          <a:prstGeom prst="rect">
            <a:avLst/>
          </a:prstGeom>
        </p:spPr>
        <p:txBody>
          <a:bodyPr vert="horz" lIns="91440" tIns="45720" rIns="91440" bIns="45720" rtlCol="0" anchor="ctr"/>
          <a:lstStyle>
            <a:lvl1pPr algn="ctr">
              <a:defRPr sz="378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30509998" y="20019999"/>
            <a:ext cx="9719999" cy="1150000"/>
          </a:xfrm>
          <a:prstGeom prst="rect">
            <a:avLst/>
          </a:prstGeom>
        </p:spPr>
        <p:txBody>
          <a:bodyPr vert="horz" lIns="91440" tIns="45720" rIns="91440" bIns="45720" rtlCol="0" anchor="ctr"/>
          <a:lstStyle>
            <a:lvl1pPr algn="r">
              <a:defRPr sz="378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2879725" rtl="0" eaLnBrk="1" latinLnBrk="0" hangingPunct="1">
        <a:lnSpc>
          <a:spcPct val="90000"/>
        </a:lnSpc>
        <a:spcBef>
          <a:spcPct val="0"/>
        </a:spcBef>
        <a:buNone/>
        <a:defRPr sz="126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720090" indent="-720090" algn="l" defTabSz="2879725" rtl="0" eaLnBrk="1" latinLnBrk="0" hangingPunct="1">
        <a:lnSpc>
          <a:spcPct val="120000"/>
        </a:lnSpc>
        <a:spcBef>
          <a:spcPts val="3155"/>
        </a:spcBef>
        <a:buSzPct val="75000"/>
        <a:buFont typeface="Arial" panose="020B0604020202020204" pitchFamily="34" charset="0"/>
        <a:buChar char="•"/>
        <a:defRPr sz="8820" kern="1200">
          <a:solidFill>
            <a:schemeClr val="tx1">
              <a:lumMod val="85000"/>
              <a:lumOff val="15000"/>
            </a:schemeClr>
          </a:solidFill>
          <a:latin typeface="微软雅黑" panose="020B0503020204020204" charset="-122"/>
          <a:ea typeface="微软雅黑" panose="020B0503020204020204" charset="-122"/>
          <a:cs typeface="+mn-cs"/>
        </a:defRPr>
      </a:lvl1pPr>
      <a:lvl2pPr marL="1814195" indent="-720090" algn="l" defTabSz="2879725" rtl="0" eaLnBrk="1" fontAlgn="auto" latinLnBrk="0" hangingPunct="1">
        <a:lnSpc>
          <a:spcPct val="120000"/>
        </a:lnSpc>
        <a:spcBef>
          <a:spcPts val="1580"/>
        </a:spcBef>
        <a:buSzPct val="75000"/>
        <a:buFont typeface="Arial" panose="020B0604020202020204" pitchFamily="34" charset="0"/>
        <a:buChar char="•"/>
        <a:defRPr sz="6930" kern="1200">
          <a:solidFill>
            <a:schemeClr val="tx1">
              <a:lumMod val="75000"/>
              <a:lumOff val="25000"/>
            </a:schemeClr>
          </a:solidFill>
          <a:latin typeface="微软雅黑" panose="020B0503020204020204" charset="-122"/>
          <a:ea typeface="微软雅黑" panose="020B0503020204020204" charset="-122"/>
          <a:cs typeface="+mn-cs"/>
        </a:defRPr>
      </a:lvl2pPr>
      <a:lvl3pPr marL="3173730" indent="-720090" algn="l" defTabSz="2879725" rtl="0" eaLnBrk="1" fontAlgn="auto" latinLnBrk="0" hangingPunct="1">
        <a:lnSpc>
          <a:spcPct val="120000"/>
        </a:lnSpc>
        <a:spcBef>
          <a:spcPts val="1580"/>
        </a:spcBef>
        <a:buSzPct val="75000"/>
        <a:buFont typeface="Arial" panose="020B0604020202020204" pitchFamily="34" charset="0"/>
        <a:buChar char="‒"/>
        <a:defRPr sz="6300" kern="1200">
          <a:solidFill>
            <a:schemeClr val="tx1">
              <a:lumMod val="65000"/>
              <a:lumOff val="35000"/>
            </a:schemeClr>
          </a:solidFill>
          <a:latin typeface="微软雅黑" panose="020B0503020204020204" charset="-122"/>
          <a:ea typeface="微软雅黑" panose="020B0503020204020204" charset="-122"/>
          <a:cs typeface="+mn-cs"/>
        </a:defRPr>
      </a:lvl3pPr>
      <a:lvl4pPr marL="4761865" indent="-720090" algn="l" defTabSz="2879725" rtl="0" eaLnBrk="1" fontAlgn="auto" latinLnBrk="0" hangingPunct="1">
        <a:lnSpc>
          <a:spcPct val="100000"/>
        </a:lnSpc>
        <a:spcBef>
          <a:spcPts val="1580"/>
        </a:spcBef>
        <a:buSzPct val="75000"/>
        <a:buFont typeface="Arial" panose="020B0604020202020204" pitchFamily="34" charset="0"/>
        <a:buChar char="˃"/>
        <a:defRPr sz="5670" kern="1200">
          <a:solidFill>
            <a:schemeClr val="tx1">
              <a:lumMod val="50000"/>
              <a:lumOff val="50000"/>
            </a:schemeClr>
          </a:solidFill>
          <a:latin typeface="微软雅黑" panose="020B0503020204020204" charset="-122"/>
          <a:ea typeface="微软雅黑" panose="020B0503020204020204" charset="-122"/>
          <a:cs typeface="+mn-cs"/>
        </a:defRPr>
      </a:lvl4pPr>
      <a:lvl5pPr marL="6122035" indent="-720090" algn="l" defTabSz="2879725" rtl="0" eaLnBrk="1" fontAlgn="auto" latinLnBrk="0" hangingPunct="1">
        <a:lnSpc>
          <a:spcPct val="90000"/>
        </a:lnSpc>
        <a:spcBef>
          <a:spcPts val="1580"/>
        </a:spcBef>
        <a:buSzPct val="75000"/>
        <a:buFont typeface="Arial" panose="020B0604020202020204" pitchFamily="34" charset="0"/>
        <a:buChar char="˃"/>
        <a:defRPr sz="5670" kern="1200">
          <a:solidFill>
            <a:schemeClr val="tx1">
              <a:lumMod val="50000"/>
              <a:lumOff val="50000"/>
            </a:schemeClr>
          </a:solidFill>
          <a:latin typeface="微软雅黑" panose="020B0503020204020204" charset="-122"/>
          <a:ea typeface="微软雅黑" panose="020B0503020204020204" charset="-122"/>
          <a:cs typeface="+mn-cs"/>
        </a:defRPr>
      </a:lvl5pPr>
      <a:lvl6pPr marL="791972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6pPr>
      <a:lvl7pPr marL="935990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7pPr>
      <a:lvl8pPr marL="1080008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8pPr>
      <a:lvl9pPr marL="1224026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9pPr>
    </p:bodyStyle>
    <p:otherStyle>
      <a:defPPr>
        <a:defRPr lang="zh-CN"/>
      </a:defPPr>
      <a:lvl1pPr marL="0" algn="l" defTabSz="2879725" rtl="0" eaLnBrk="1" latinLnBrk="0" hangingPunct="1">
        <a:defRPr sz="5670" kern="1200">
          <a:solidFill>
            <a:schemeClr val="tx1"/>
          </a:solidFill>
          <a:latin typeface="+mn-lt"/>
          <a:ea typeface="+mn-ea"/>
          <a:cs typeface="+mn-cs"/>
        </a:defRPr>
      </a:lvl1pPr>
      <a:lvl2pPr marL="1440180" algn="l" defTabSz="2879725" rtl="0" eaLnBrk="1" latinLnBrk="0" hangingPunct="1">
        <a:defRPr sz="5670" kern="1200">
          <a:solidFill>
            <a:schemeClr val="tx1"/>
          </a:solidFill>
          <a:latin typeface="+mn-lt"/>
          <a:ea typeface="+mn-ea"/>
          <a:cs typeface="+mn-cs"/>
        </a:defRPr>
      </a:lvl2pPr>
      <a:lvl3pPr marL="2879725" algn="l" defTabSz="2879725" rtl="0" eaLnBrk="1" latinLnBrk="0" hangingPunct="1">
        <a:defRPr sz="5670" kern="1200">
          <a:solidFill>
            <a:schemeClr val="tx1"/>
          </a:solidFill>
          <a:latin typeface="+mn-lt"/>
          <a:ea typeface="+mn-ea"/>
          <a:cs typeface="+mn-cs"/>
        </a:defRPr>
      </a:lvl3pPr>
      <a:lvl4pPr marL="4319905" algn="l" defTabSz="2879725" rtl="0" eaLnBrk="1" latinLnBrk="0" hangingPunct="1">
        <a:defRPr sz="5670" kern="1200">
          <a:solidFill>
            <a:schemeClr val="tx1"/>
          </a:solidFill>
          <a:latin typeface="+mn-lt"/>
          <a:ea typeface="+mn-ea"/>
          <a:cs typeface="+mn-cs"/>
        </a:defRPr>
      </a:lvl4pPr>
      <a:lvl5pPr marL="5760085" algn="l" defTabSz="2879725" rtl="0" eaLnBrk="1" latinLnBrk="0" hangingPunct="1">
        <a:defRPr sz="5670" kern="1200">
          <a:solidFill>
            <a:schemeClr val="tx1"/>
          </a:solidFill>
          <a:latin typeface="+mn-lt"/>
          <a:ea typeface="+mn-ea"/>
          <a:cs typeface="+mn-cs"/>
        </a:defRPr>
      </a:lvl5pPr>
      <a:lvl6pPr marL="7200265" algn="l" defTabSz="2879725" rtl="0" eaLnBrk="1" latinLnBrk="0" hangingPunct="1">
        <a:defRPr sz="5670" kern="1200">
          <a:solidFill>
            <a:schemeClr val="tx1"/>
          </a:solidFill>
          <a:latin typeface="+mn-lt"/>
          <a:ea typeface="+mn-ea"/>
          <a:cs typeface="+mn-cs"/>
        </a:defRPr>
      </a:lvl6pPr>
      <a:lvl7pPr marL="8639810" algn="l" defTabSz="2879725" rtl="0" eaLnBrk="1" latinLnBrk="0" hangingPunct="1">
        <a:defRPr sz="5670" kern="1200">
          <a:solidFill>
            <a:schemeClr val="tx1"/>
          </a:solidFill>
          <a:latin typeface="+mn-lt"/>
          <a:ea typeface="+mn-ea"/>
          <a:cs typeface="+mn-cs"/>
        </a:defRPr>
      </a:lvl7pPr>
      <a:lvl8pPr marL="10079990" algn="l" defTabSz="2879725" rtl="0" eaLnBrk="1" latinLnBrk="0" hangingPunct="1">
        <a:defRPr sz="5670" kern="1200">
          <a:solidFill>
            <a:schemeClr val="tx1"/>
          </a:solidFill>
          <a:latin typeface="+mn-lt"/>
          <a:ea typeface="+mn-ea"/>
          <a:cs typeface="+mn-cs"/>
        </a:defRPr>
      </a:lvl8pPr>
      <a:lvl9pPr marL="11520170" algn="l" defTabSz="2879725"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comments" Target="../comments/commen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803025" y="6173483"/>
            <a:ext cx="26990895" cy="3295745"/>
          </a:xfrm>
        </p:spPr>
        <p:txBody>
          <a:bodyPr>
            <a:normAutofit fontScale="90000"/>
          </a:bodyPr>
          <a:lstStyle/>
          <a:p>
            <a:pPr>
              <a:lnSpc>
                <a:spcPct val="100000"/>
              </a:lnSpc>
            </a:pPr>
            <a:r>
              <a:rPr lang="en-US" altLang="zh-CN" dirty="0"/>
              <a:t>2019</a:t>
            </a:r>
            <a:r>
              <a:rPr lang="zh-CN" altLang="en-US" dirty="0"/>
              <a:t>高校大数据挑战赛答辩</a:t>
            </a:r>
            <a:endParaRPr lang="zh-CN" altLang="en-US" sz="10700" dirty="0"/>
          </a:p>
        </p:txBody>
      </p:sp>
      <p:sp>
        <p:nvSpPr>
          <p:cNvPr id="3" name="标题 1"/>
          <p:cNvSpPr txBox="1"/>
          <p:nvPr/>
        </p:nvSpPr>
        <p:spPr>
          <a:xfrm>
            <a:off x="12042900" y="8424336"/>
            <a:ext cx="26040521" cy="3295745"/>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lvl1pPr algn="ctr" defTabSz="2879725" rtl="0" eaLnBrk="1" latinLnBrk="0" hangingPunct="1">
              <a:lnSpc>
                <a:spcPct val="90000"/>
              </a:lnSpc>
              <a:spcBef>
                <a:spcPct val="0"/>
              </a:spcBef>
              <a:buNone/>
              <a:defRPr sz="18900" kern="1200">
                <a:solidFill>
                  <a:schemeClr val="bg2"/>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a:lstStyle>
          <a:p>
            <a:pPr algn="r">
              <a:lnSpc>
                <a:spcPct val="100000"/>
              </a:lnSpc>
            </a:pPr>
            <a:endParaRPr lang="zh-CN" altLang="en-US" sz="10700" dirty="0"/>
          </a:p>
        </p:txBody>
      </p:sp>
      <p:sp>
        <p:nvSpPr>
          <p:cNvPr id="4" name="TextBox 120"/>
          <p:cNvSpPr txBox="1"/>
          <p:nvPr/>
        </p:nvSpPr>
        <p:spPr>
          <a:xfrm>
            <a:off x="25063160" y="12323061"/>
            <a:ext cx="12482192" cy="1527969"/>
          </a:xfrm>
          <a:prstGeom prst="roundRect">
            <a:avLst/>
          </a:prstGeom>
          <a:noFill/>
        </p:spPr>
        <p:txBody>
          <a:bodyPr wrap="square" rtlCol="0">
            <a:spAutoFit/>
          </a:bodyPr>
          <a:lstStyle/>
          <a:p>
            <a:pPr defTabSz="2879725"/>
            <a:r>
              <a:rPr lang="zh-CN" altLang="en-US" sz="7560" dirty="0">
                <a:solidFill>
                  <a:prstClr val="white"/>
                </a:solidFill>
                <a:latin typeface="微软雅黑" panose="020B0503020204020204" charset="-122"/>
                <a:ea typeface="微软雅黑" panose="020B0503020204020204" charset="-122"/>
                <a:cs typeface="+mn-ea"/>
                <a:sym typeface="+mn-lt"/>
              </a:rPr>
              <a:t>答辩团队：蜗牛本牛</a:t>
            </a:r>
            <a:endParaRPr lang="en-US" altLang="zh-CN" sz="7560" dirty="0">
              <a:solidFill>
                <a:prstClr val="white"/>
              </a:solidFill>
              <a:latin typeface="微软雅黑" panose="020B0503020204020204" charset="-122"/>
              <a:ea typeface="微软雅黑" panose="020B0503020204020204" charset="-122"/>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2285210" y="918833"/>
            <a:ext cx="5623655"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微软雅黑" panose="020B0503020204020204" charset="-122"/>
                <a:ea typeface="微软雅黑" panose="020B0503020204020204" charset="-122"/>
              </a:rPr>
              <a:t>特征工程</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22" name="矩形 21"/>
          <p:cNvSpPr/>
          <p:nvPr/>
        </p:nvSpPr>
        <p:spPr>
          <a:xfrm>
            <a:off x="2011059" y="3913578"/>
            <a:ext cx="22213818" cy="1638077"/>
          </a:xfrm>
          <a:prstGeom prst="rect">
            <a:avLst/>
          </a:prstGeom>
        </p:spPr>
        <p:txBody>
          <a:bodyPr wrap="square">
            <a:spAutoFit/>
          </a:bodyPr>
          <a:lstStyle/>
          <a:p>
            <a:pPr defTabSz="2268220">
              <a:lnSpc>
                <a:spcPct val="150000"/>
              </a:lnSpc>
            </a:pPr>
            <a:r>
              <a:rPr lang="zh-CN" altLang="en-US" sz="7560" dirty="0">
                <a:latin typeface="微软雅黑" panose="020B0503020204020204" charset="-122"/>
                <a:ea typeface="微软雅黑" panose="020B0503020204020204" charset="-122"/>
              </a:rPr>
              <a:t>（一）总体特征</a:t>
            </a:r>
          </a:p>
        </p:txBody>
      </p:sp>
      <p:sp>
        <p:nvSpPr>
          <p:cNvPr id="29" name="左大括号 28"/>
          <p:cNvSpPr/>
          <p:nvPr/>
        </p:nvSpPr>
        <p:spPr>
          <a:xfrm>
            <a:off x="7040711" y="6844144"/>
            <a:ext cx="2826327" cy="114161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2608993" y="11952052"/>
            <a:ext cx="3877985" cy="1200329"/>
          </a:xfrm>
          <a:prstGeom prst="rect">
            <a:avLst/>
          </a:prstGeom>
          <a:noFill/>
        </p:spPr>
        <p:txBody>
          <a:bodyPr wrap="none" rtlCol="0">
            <a:spAutoFit/>
          </a:bodyPr>
          <a:lstStyle/>
          <a:p>
            <a:r>
              <a:rPr lang="zh-CN" altLang="en-US" sz="7200" dirty="0">
                <a:latin typeface="微软雅黑" panose="020B0503020204020204" charset="-122"/>
                <a:ea typeface="微软雅黑" panose="020B0503020204020204" charset="-122"/>
              </a:rPr>
              <a:t>文本特征</a:t>
            </a:r>
          </a:p>
        </p:txBody>
      </p:sp>
      <p:sp>
        <p:nvSpPr>
          <p:cNvPr id="32" name="文本框 31"/>
          <p:cNvSpPr txBox="1"/>
          <p:nvPr/>
        </p:nvSpPr>
        <p:spPr>
          <a:xfrm>
            <a:off x="10420771" y="6453199"/>
            <a:ext cx="9423400" cy="4246245"/>
          </a:xfrm>
          <a:prstGeom prst="rect">
            <a:avLst/>
          </a:prstGeom>
          <a:noFill/>
        </p:spPr>
        <p:txBody>
          <a:bodyPr wrap="none" rtlCol="0">
            <a:spAutoFit/>
          </a:bodyPr>
          <a:lstStyle/>
          <a:p>
            <a:pPr algn="l">
              <a:buNone/>
            </a:pPr>
            <a:r>
              <a:rPr lang="zh-CN" altLang="en-US" sz="5400" dirty="0">
                <a:latin typeface="微软雅黑" panose="020B0503020204020204" charset="-122"/>
                <a:ea typeface="微软雅黑" panose="020B0503020204020204" charset="-122"/>
              </a:rPr>
              <a:t>词粒度匹配特征</a:t>
            </a:r>
            <a:r>
              <a:rPr lang="en-US" altLang="zh-CN" sz="5400" dirty="0">
                <a:latin typeface="微软雅黑" panose="020B0503020204020204" charset="-122"/>
                <a:ea typeface="微软雅黑" panose="020B0503020204020204" charset="-122"/>
              </a:rPr>
              <a:t>:</a:t>
            </a:r>
          </a:p>
          <a:p>
            <a:pPr algn="l">
              <a:buNone/>
            </a:pPr>
            <a:r>
              <a:rPr lang="en-US" altLang="zh-CN" sz="3600" dirty="0">
                <a:solidFill>
                  <a:schemeClr val="dk1"/>
                </a:solidFill>
                <a:latin typeface="微软雅黑" panose="020B0503020204020204" charset="-122"/>
                <a:ea typeface="微软雅黑" panose="020B0503020204020204" charset="-122"/>
              </a:rPr>
              <a:t>	1</a:t>
            </a:r>
            <a:r>
              <a:rPr lang="zh-CN" altLang="en-US" sz="3600" dirty="0">
                <a:solidFill>
                  <a:schemeClr val="dk1"/>
                </a:solidFill>
                <a:latin typeface="微软雅黑" panose="020B0503020204020204" charset="-122"/>
                <a:ea typeface="微软雅黑" panose="020B0503020204020204" charset="-122"/>
              </a:rPr>
              <a:t>、匹配词开始、结束位置</a:t>
            </a:r>
            <a:endParaRPr lang="en-US" altLang="zh-CN" sz="3600" dirty="0">
              <a:solidFill>
                <a:schemeClr val="dk1"/>
              </a:solidFill>
              <a:latin typeface="微软雅黑" panose="020B0503020204020204" charset="-122"/>
              <a:ea typeface="微软雅黑" panose="020B0503020204020204" charset="-122"/>
            </a:endParaRPr>
          </a:p>
          <a:p>
            <a:pPr algn="l">
              <a:buNone/>
            </a:pPr>
            <a:r>
              <a:rPr lang="en-US" altLang="zh-CN" sz="3600" dirty="0">
                <a:solidFill>
                  <a:schemeClr val="dk1"/>
                </a:solidFill>
                <a:latin typeface="微软雅黑" panose="020B0503020204020204" charset="-122"/>
                <a:ea typeface="微软雅黑" panose="020B0503020204020204" charset="-122"/>
              </a:rPr>
              <a:t>	2</a:t>
            </a:r>
            <a:r>
              <a:rPr lang="zh-CN" altLang="en-US" sz="3600" dirty="0">
                <a:solidFill>
                  <a:schemeClr val="dk1"/>
                </a:solidFill>
                <a:latin typeface="微软雅黑" panose="020B0503020204020204" charset="-122"/>
                <a:ea typeface="微软雅黑" panose="020B0503020204020204" charset="-122"/>
              </a:rPr>
              <a:t>、匹配词数量、最大连续匹配长度</a:t>
            </a:r>
          </a:p>
          <a:p>
            <a:pPr algn="l">
              <a:buNone/>
            </a:pPr>
            <a:r>
              <a:rPr lang="en-US" altLang="zh-CN" sz="3600" dirty="0">
                <a:solidFill>
                  <a:schemeClr val="dk1"/>
                </a:solidFill>
                <a:latin typeface="微软雅黑" panose="020B0503020204020204" charset="-122"/>
                <a:ea typeface="微软雅黑" panose="020B0503020204020204" charset="-122"/>
              </a:rPr>
              <a:t>	3</a:t>
            </a:r>
            <a:r>
              <a:rPr lang="zh-CN" altLang="en-US" sz="3600" dirty="0">
                <a:solidFill>
                  <a:schemeClr val="dk1"/>
                </a:solidFill>
                <a:latin typeface="微软雅黑" panose="020B0503020204020204" charset="-122"/>
                <a:ea typeface="微软雅黑" panose="020B0503020204020204" charset="-122"/>
              </a:rPr>
              <a:t>、</a:t>
            </a:r>
            <a:r>
              <a:rPr lang="en-US" altLang="zh-CN" sz="3600" dirty="0">
                <a:solidFill>
                  <a:schemeClr val="dk1"/>
                </a:solidFill>
                <a:latin typeface="微软雅黑" panose="020B0503020204020204" charset="-122"/>
                <a:ea typeface="微软雅黑" panose="020B0503020204020204" charset="-122"/>
              </a:rPr>
              <a:t>Proximity</a:t>
            </a:r>
          </a:p>
          <a:p>
            <a:pPr algn="l">
              <a:buClrTx/>
              <a:buSzTx/>
              <a:buNone/>
            </a:pPr>
            <a:r>
              <a:rPr lang="en-US" altLang="zh-CN" sz="3600" dirty="0">
                <a:solidFill>
                  <a:schemeClr val="dk1"/>
                </a:solidFill>
                <a:latin typeface="微软雅黑" panose="020B0503020204020204" charset="-122"/>
                <a:ea typeface="微软雅黑" panose="020B0503020204020204" charset="-122"/>
              </a:rPr>
              <a:t>	4、</a:t>
            </a:r>
            <a:r>
              <a:rPr lang="en-US" altLang="zh-CN" sz="3600" dirty="0">
                <a:solidFill>
                  <a:schemeClr val="dk1"/>
                </a:solidFill>
                <a:latin typeface="微软雅黑" panose="020B0503020204020204" charset="-122"/>
                <a:ea typeface="微软雅黑" panose="020B0503020204020204" charset="-122"/>
                <a:sym typeface="+mn-ea"/>
              </a:rPr>
              <a:t>query、title词长度及词比率、和、差</a:t>
            </a:r>
            <a:endParaRPr lang="en-US" altLang="zh-CN" sz="3600" dirty="0">
              <a:solidFill>
                <a:schemeClr val="dk1"/>
              </a:solidFill>
              <a:latin typeface="微软雅黑" panose="020B0503020204020204" charset="-122"/>
              <a:ea typeface="微软雅黑" panose="020B0503020204020204" charset="-122"/>
            </a:endParaRPr>
          </a:p>
          <a:p>
            <a:pPr algn="l">
              <a:buClrTx/>
              <a:buSzTx/>
              <a:buNone/>
            </a:pPr>
            <a:r>
              <a:rPr lang="en-US" altLang="zh-CN" sz="3600" dirty="0">
                <a:solidFill>
                  <a:schemeClr val="dk1"/>
                </a:solidFill>
                <a:latin typeface="微软雅黑" panose="020B0503020204020204" charset="-122"/>
                <a:ea typeface="微软雅黑" panose="020B0503020204020204" charset="-122"/>
                <a:sym typeface="+mn-ea"/>
              </a:rPr>
              <a:t>	5、不同词数、相同词数、不同词差</a:t>
            </a:r>
          </a:p>
          <a:p>
            <a:pPr algn="l">
              <a:buClrTx/>
              <a:buSzTx/>
              <a:buNone/>
            </a:pPr>
            <a:r>
              <a:rPr lang="en-US" altLang="zh-CN" sz="3600" dirty="0">
                <a:solidFill>
                  <a:schemeClr val="dk1"/>
                </a:solidFill>
                <a:latin typeface="微软雅黑" panose="020B0503020204020204" charset="-122"/>
                <a:ea typeface="微软雅黑" panose="020B0503020204020204" charset="-122"/>
              </a:rPr>
              <a:t>	</a:t>
            </a:r>
            <a:r>
              <a:rPr lang="en-US" altLang="zh-CN" sz="3600" dirty="0">
                <a:latin typeface="微软雅黑" panose="020B0503020204020204" charset="-122"/>
                <a:ea typeface="微软雅黑" panose="020B0503020204020204" charset="-122"/>
                <a:sym typeface="+mn-ea"/>
              </a:rPr>
              <a:t>........</a:t>
            </a:r>
            <a:endParaRPr lang="en-US" altLang="zh-CN" sz="3600" dirty="0">
              <a:solidFill>
                <a:schemeClr val="dk1"/>
              </a:solidFill>
              <a:latin typeface="微软雅黑" panose="020B0503020204020204" charset="-122"/>
              <a:ea typeface="微软雅黑" panose="020B0503020204020204" charset="-122"/>
            </a:endParaRPr>
          </a:p>
        </p:txBody>
      </p:sp>
      <p:sp>
        <p:nvSpPr>
          <p:cNvPr id="33" name="文本框 32"/>
          <p:cNvSpPr txBox="1"/>
          <p:nvPr/>
        </p:nvSpPr>
        <p:spPr>
          <a:xfrm>
            <a:off x="10385026" y="11774400"/>
            <a:ext cx="6869430" cy="2584450"/>
          </a:xfrm>
          <a:prstGeom prst="rect">
            <a:avLst/>
          </a:prstGeom>
          <a:noFill/>
        </p:spPr>
        <p:txBody>
          <a:bodyPr wrap="none" rtlCol="0">
            <a:spAutoFit/>
          </a:bodyPr>
          <a:lstStyle/>
          <a:p>
            <a:pPr>
              <a:buNone/>
            </a:pPr>
            <a:r>
              <a:rPr lang="zh-CN" altLang="en-US" sz="5400" dirty="0">
                <a:latin typeface="微软雅黑" panose="020B0503020204020204" charset="-122"/>
                <a:ea typeface="微软雅黑" panose="020B0503020204020204" charset="-122"/>
              </a:rPr>
              <a:t>文本位置特征</a:t>
            </a:r>
            <a:r>
              <a:rPr lang="en-US" altLang="zh-CN" sz="5400" dirty="0">
                <a:latin typeface="微软雅黑" panose="020B0503020204020204" charset="-122"/>
                <a:ea typeface="微软雅黑" panose="020B0503020204020204" charset="-122"/>
              </a:rPr>
              <a:t>:</a:t>
            </a:r>
          </a:p>
          <a:p>
            <a:r>
              <a:rPr lang="en-US" altLang="zh-CN" sz="5400" dirty="0">
                <a:latin typeface="微软雅黑" panose="020B0503020204020204" charset="-122"/>
                <a:ea typeface="微软雅黑" panose="020B0503020204020204" charset="-122"/>
              </a:rPr>
              <a:t>	</a:t>
            </a:r>
            <a:r>
              <a:rPr lang="en-US" altLang="zh-CN" sz="3600" dirty="0">
                <a:solidFill>
                  <a:schemeClr val="dk1"/>
                </a:solidFill>
                <a:latin typeface="微软雅黑" panose="020B0503020204020204" charset="-122"/>
                <a:ea typeface="微软雅黑" panose="020B0503020204020204" charset="-122"/>
              </a:rPr>
              <a:t>query</a:t>
            </a:r>
            <a:r>
              <a:rPr lang="zh-CN" altLang="en-US" sz="3600" dirty="0">
                <a:solidFill>
                  <a:schemeClr val="dk1"/>
                </a:solidFill>
                <a:latin typeface="微软雅黑" panose="020B0503020204020204" charset="-122"/>
                <a:ea typeface="微软雅黑" panose="020B0503020204020204" charset="-122"/>
              </a:rPr>
              <a:t>每个词在</a:t>
            </a:r>
            <a:r>
              <a:rPr lang="en-US" altLang="zh-CN" sz="3600" dirty="0">
                <a:solidFill>
                  <a:schemeClr val="dk1"/>
                </a:solidFill>
                <a:latin typeface="微软雅黑" panose="020B0503020204020204" charset="-122"/>
                <a:ea typeface="微软雅黑" panose="020B0503020204020204" charset="-122"/>
              </a:rPr>
              <a:t>title</a:t>
            </a:r>
            <a:r>
              <a:rPr lang="zh-CN" altLang="en-US" sz="3600" dirty="0">
                <a:solidFill>
                  <a:schemeClr val="dk1"/>
                </a:solidFill>
                <a:latin typeface="微软雅黑" panose="020B0503020204020204" charset="-122"/>
                <a:ea typeface="微软雅黑" panose="020B0503020204020204" charset="-122"/>
              </a:rPr>
              <a:t>中的位置</a:t>
            </a:r>
          </a:p>
          <a:p>
            <a:r>
              <a:rPr lang="en-US" altLang="zh-CN" sz="5400" dirty="0">
                <a:latin typeface="微软雅黑" panose="020B0503020204020204" charset="-122"/>
                <a:ea typeface="微软雅黑" panose="020B0503020204020204" charset="-122"/>
              </a:rPr>
              <a:t>	........</a:t>
            </a:r>
          </a:p>
        </p:txBody>
      </p:sp>
      <p:sp>
        <p:nvSpPr>
          <p:cNvPr id="34" name="文本框 33"/>
          <p:cNvSpPr txBox="1"/>
          <p:nvPr/>
        </p:nvSpPr>
        <p:spPr>
          <a:xfrm>
            <a:off x="10321809" y="16670284"/>
            <a:ext cx="9515746" cy="3733907"/>
          </a:xfrm>
          <a:prstGeom prst="rect">
            <a:avLst/>
          </a:prstGeom>
          <a:noFill/>
        </p:spPr>
        <p:txBody>
          <a:bodyPr wrap="none" rtlCol="0">
            <a:spAutoFit/>
          </a:bodyPr>
          <a:lstStyle/>
          <a:p>
            <a:pPr>
              <a:lnSpc>
                <a:spcPct val="150000"/>
              </a:lnSpc>
              <a:buNone/>
            </a:pPr>
            <a:r>
              <a:rPr lang="zh-CN" altLang="en-US" sz="5400" dirty="0">
                <a:latin typeface="微软雅黑" panose="020B0503020204020204" charset="-122"/>
                <a:ea typeface="微软雅黑" panose="020B0503020204020204" charset="-122"/>
              </a:rPr>
              <a:t>语义相似度特征</a:t>
            </a:r>
            <a:r>
              <a:rPr lang="en-US" altLang="zh-CN" sz="3600" dirty="0">
                <a:solidFill>
                  <a:schemeClr val="dk1"/>
                </a:solidFill>
                <a:latin typeface="微软雅黑" panose="020B0503020204020204" charset="-122"/>
                <a:ea typeface="微软雅黑" panose="020B0503020204020204" charset="-122"/>
              </a:rPr>
              <a:t>	</a:t>
            </a:r>
          </a:p>
          <a:p>
            <a:pPr>
              <a:lnSpc>
                <a:spcPct val="150000"/>
              </a:lnSpc>
              <a:buNone/>
            </a:pPr>
            <a:r>
              <a:rPr lang="en-US" altLang="zh-CN" sz="3600" dirty="0">
                <a:solidFill>
                  <a:schemeClr val="dk1"/>
                </a:solidFill>
                <a:latin typeface="微软雅黑" panose="020B0503020204020204" charset="-122"/>
                <a:ea typeface="微软雅黑" panose="020B0503020204020204" charset="-122"/>
              </a:rPr>
              <a:t>	1</a:t>
            </a:r>
            <a:r>
              <a:rPr lang="zh-CN" altLang="en-US" sz="3600" dirty="0">
                <a:solidFill>
                  <a:schemeClr val="dk1"/>
                </a:solidFill>
                <a:latin typeface="微软雅黑" panose="020B0503020204020204" charset="-122"/>
                <a:ea typeface="微软雅黑" panose="020B0503020204020204" charset="-122"/>
              </a:rPr>
              <a:t>、句向量的余弦、欧式等距离特征</a:t>
            </a:r>
            <a:endParaRPr lang="en-US" altLang="zh-CN" sz="3600" dirty="0">
              <a:solidFill>
                <a:schemeClr val="dk1"/>
              </a:solidFill>
              <a:latin typeface="微软雅黑" panose="020B0503020204020204" charset="-122"/>
              <a:ea typeface="微软雅黑" panose="020B0503020204020204" charset="-122"/>
            </a:endParaRPr>
          </a:p>
          <a:p>
            <a:pPr>
              <a:lnSpc>
                <a:spcPct val="150000"/>
              </a:lnSpc>
              <a:buNone/>
            </a:pPr>
            <a:r>
              <a:rPr lang="en-US" altLang="zh-CN" sz="3600" dirty="0">
                <a:solidFill>
                  <a:schemeClr val="dk1"/>
                </a:solidFill>
                <a:latin typeface="微软雅黑" panose="020B0503020204020204" charset="-122"/>
                <a:ea typeface="微软雅黑" panose="020B0503020204020204" charset="-122"/>
              </a:rPr>
              <a:t>	2</a:t>
            </a:r>
            <a:r>
              <a:rPr lang="zh-CN" altLang="en-US" sz="3600" dirty="0">
                <a:solidFill>
                  <a:schemeClr val="dk1"/>
                </a:solidFill>
                <a:latin typeface="微软雅黑" panose="020B0503020204020204" charset="-122"/>
                <a:ea typeface="微软雅黑" panose="020B0503020204020204" charset="-122"/>
              </a:rPr>
              <a:t>、编辑距离、</a:t>
            </a:r>
            <a:r>
              <a:rPr lang="en-US" altLang="zh-CN" sz="3600" dirty="0">
                <a:solidFill>
                  <a:schemeClr val="dk1"/>
                </a:solidFill>
                <a:latin typeface="微软雅黑" panose="020B0503020204020204" charset="-122"/>
                <a:ea typeface="微软雅黑" panose="020B0503020204020204" charset="-122"/>
              </a:rPr>
              <a:t> </a:t>
            </a:r>
            <a:r>
              <a:rPr lang="en-US" altLang="zh-CN" sz="3600" dirty="0" err="1">
                <a:solidFill>
                  <a:schemeClr val="dk1"/>
                </a:solidFill>
                <a:latin typeface="微软雅黑" panose="020B0503020204020204" charset="-122"/>
                <a:ea typeface="微软雅黑" panose="020B0503020204020204" charset="-122"/>
              </a:rPr>
              <a:t>jaccard</a:t>
            </a:r>
            <a:r>
              <a:rPr lang="zh-CN" altLang="en-US" sz="3600" dirty="0">
                <a:solidFill>
                  <a:schemeClr val="dk1"/>
                </a:solidFill>
                <a:latin typeface="微软雅黑" panose="020B0503020204020204" charset="-122"/>
                <a:ea typeface="微软雅黑" panose="020B0503020204020204" charset="-122"/>
              </a:rPr>
              <a:t>等</a:t>
            </a:r>
            <a:endParaRPr lang="en-US" altLang="zh-CN" sz="3600" dirty="0">
              <a:solidFill>
                <a:schemeClr val="dk1"/>
              </a:solidFill>
              <a:latin typeface="微软雅黑" panose="020B0503020204020204" charset="-122"/>
              <a:ea typeface="微软雅黑" panose="020B0503020204020204" charset="-122"/>
            </a:endParaRPr>
          </a:p>
          <a:p>
            <a:pPr>
              <a:lnSpc>
                <a:spcPct val="150000"/>
              </a:lnSpc>
              <a:buNone/>
            </a:pPr>
            <a:r>
              <a:rPr lang="en-US" altLang="zh-CN" sz="3600" dirty="0">
                <a:solidFill>
                  <a:schemeClr val="dk1"/>
                </a:solidFill>
                <a:latin typeface="微软雅黑" panose="020B0503020204020204" charset="-122"/>
                <a:ea typeface="微软雅黑" panose="020B0503020204020204" charset="-122"/>
              </a:rPr>
              <a:t>	3</a:t>
            </a:r>
            <a:r>
              <a:rPr lang="zh-CN" altLang="en-US" sz="3600" dirty="0">
                <a:solidFill>
                  <a:schemeClr val="dk1"/>
                </a:solidFill>
                <a:latin typeface="微软雅黑" panose="020B0503020204020204" charset="-122"/>
                <a:ea typeface="微软雅黑" panose="020B0503020204020204" charset="-122"/>
              </a:rPr>
              <a:t>、使用</a:t>
            </a:r>
            <a:r>
              <a:rPr lang="en-US" altLang="zh-CN" sz="3600" dirty="0">
                <a:solidFill>
                  <a:schemeClr val="dk1"/>
                </a:solidFill>
                <a:latin typeface="微软雅黑" panose="020B0503020204020204" charset="-122"/>
                <a:ea typeface="微软雅黑" panose="020B0503020204020204" charset="-122"/>
              </a:rPr>
              <a:t>NN</a:t>
            </a:r>
            <a:r>
              <a:rPr lang="zh-CN" altLang="en-US" sz="3600" dirty="0">
                <a:solidFill>
                  <a:schemeClr val="dk1"/>
                </a:solidFill>
                <a:latin typeface="微软雅黑" panose="020B0503020204020204" charset="-122"/>
                <a:ea typeface="微软雅黑" panose="020B0503020204020204" charset="-122"/>
              </a:rPr>
              <a:t>训练出来的有监督的语义特征</a:t>
            </a:r>
            <a:endParaRPr lang="en-US" altLang="zh-CN" sz="3600" dirty="0">
              <a:solidFill>
                <a:schemeClr val="dk1"/>
              </a:solidFill>
              <a:latin typeface="微软雅黑" panose="020B0503020204020204" charset="-122"/>
              <a:ea typeface="微软雅黑" panose="020B0503020204020204" charset="-122"/>
            </a:endParaRPr>
          </a:p>
        </p:txBody>
      </p:sp>
      <p:sp>
        <p:nvSpPr>
          <p:cNvPr id="35" name="左大括号 34"/>
          <p:cNvSpPr/>
          <p:nvPr/>
        </p:nvSpPr>
        <p:spPr>
          <a:xfrm>
            <a:off x="28666424" y="8586318"/>
            <a:ext cx="2826327" cy="808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p:cNvSpPr txBox="1"/>
          <p:nvPr/>
        </p:nvSpPr>
        <p:spPr>
          <a:xfrm>
            <a:off x="22423792" y="11338953"/>
            <a:ext cx="5724644" cy="1200329"/>
          </a:xfrm>
          <a:prstGeom prst="rect">
            <a:avLst/>
          </a:prstGeom>
          <a:noFill/>
        </p:spPr>
        <p:txBody>
          <a:bodyPr wrap="none" rtlCol="0">
            <a:spAutoFit/>
          </a:bodyPr>
          <a:lstStyle/>
          <a:p>
            <a:r>
              <a:rPr lang="zh-CN" altLang="en-US" sz="7200" dirty="0">
                <a:latin typeface="Microsoft YaHei" panose="020B0503020204020204" pitchFamily="34" charset="-122"/>
                <a:ea typeface="Microsoft YaHei" panose="020B0503020204020204" pitchFamily="34" charset="-122"/>
              </a:rPr>
              <a:t>历史信息特征</a:t>
            </a:r>
          </a:p>
        </p:txBody>
      </p:sp>
      <p:sp>
        <p:nvSpPr>
          <p:cNvPr id="37" name="文本框 36"/>
          <p:cNvSpPr txBox="1"/>
          <p:nvPr/>
        </p:nvSpPr>
        <p:spPr>
          <a:xfrm>
            <a:off x="32145444" y="7847654"/>
            <a:ext cx="8231741" cy="1477328"/>
          </a:xfrm>
          <a:prstGeom prst="rect">
            <a:avLst/>
          </a:prstGeom>
          <a:noFill/>
        </p:spPr>
        <p:txBody>
          <a:bodyPr wrap="none" rtlCol="0">
            <a:spAutoFit/>
          </a:bodyPr>
          <a:lstStyle/>
          <a:p>
            <a:r>
              <a:rPr lang="en-US" altLang="zh-CN" sz="5400" dirty="0">
                <a:latin typeface="微软雅黑" panose="020B0503020204020204" charset="-122"/>
                <a:ea typeface="微软雅黑" panose="020B0503020204020204" charset="-122"/>
              </a:rPr>
              <a:t>count</a:t>
            </a:r>
            <a:r>
              <a:rPr lang="zh-CN" altLang="en-US" sz="5400" dirty="0">
                <a:latin typeface="微软雅黑" panose="020B0503020204020204" charset="-122"/>
                <a:ea typeface="微软雅黑" panose="020B0503020204020204" charset="-122"/>
              </a:rPr>
              <a:t>特征</a:t>
            </a:r>
            <a:endParaRPr lang="en-US" altLang="zh-CN" sz="5400" dirty="0">
              <a:latin typeface="微软雅黑" panose="020B0503020204020204" charset="-122"/>
              <a:ea typeface="微软雅黑" panose="020B0503020204020204" charset="-122"/>
            </a:endParaRPr>
          </a:p>
          <a:p>
            <a:r>
              <a:rPr lang="en-US" altLang="zh-CN" sz="3600" dirty="0">
                <a:latin typeface="微软雅黑" panose="020B0503020204020204" charset="-122"/>
                <a:ea typeface="微软雅黑" panose="020B0503020204020204" charset="-122"/>
              </a:rPr>
              <a:t>	1</a:t>
            </a:r>
            <a:r>
              <a:rPr lang="zh-CN" altLang="en-US" sz="3600" dirty="0">
                <a:latin typeface="微软雅黑" panose="020B0503020204020204" charset="-122"/>
                <a:ea typeface="微软雅黑" panose="020B0503020204020204" charset="-122"/>
              </a:rPr>
              <a:t>阶计数特征，如</a:t>
            </a:r>
            <a:r>
              <a:rPr lang="en-US" altLang="zh-CN" sz="3600" dirty="0">
                <a:latin typeface="微软雅黑" panose="020B0503020204020204" charset="-122"/>
                <a:ea typeface="微软雅黑" panose="020B0503020204020204" charset="-122"/>
              </a:rPr>
              <a:t>title</a:t>
            </a:r>
            <a:r>
              <a:rPr lang="zh-CN" altLang="en-US" sz="3600" dirty="0">
                <a:latin typeface="微软雅黑" panose="020B0503020204020204" charset="-122"/>
                <a:ea typeface="微软雅黑" panose="020B0503020204020204" charset="-122"/>
              </a:rPr>
              <a:t>共计出现次数</a:t>
            </a:r>
          </a:p>
        </p:txBody>
      </p:sp>
      <p:sp>
        <p:nvSpPr>
          <p:cNvPr id="38" name="文本框 37"/>
          <p:cNvSpPr txBox="1"/>
          <p:nvPr/>
        </p:nvSpPr>
        <p:spPr>
          <a:xfrm>
            <a:off x="32259236" y="16362624"/>
            <a:ext cx="5756704" cy="923330"/>
          </a:xfrm>
          <a:prstGeom prst="rect">
            <a:avLst/>
          </a:prstGeom>
          <a:noFill/>
        </p:spPr>
        <p:txBody>
          <a:bodyPr wrap="none" rtlCol="0">
            <a:spAutoFit/>
          </a:bodyPr>
          <a:lstStyle/>
          <a:p>
            <a:r>
              <a:rPr lang="en-US" altLang="zh-CN" sz="5400" dirty="0">
                <a:latin typeface="微软雅黑" panose="020B0503020204020204" charset="-122"/>
                <a:ea typeface="微软雅黑" panose="020B0503020204020204" charset="-122"/>
              </a:rPr>
              <a:t>Title</a:t>
            </a:r>
            <a:r>
              <a:rPr lang="zh-CN" altLang="en-US" sz="5400" dirty="0">
                <a:latin typeface="微软雅黑" panose="020B0503020204020204" charset="-122"/>
                <a:ea typeface="微软雅黑" panose="020B0503020204020204" charset="-122"/>
              </a:rPr>
              <a:t>质量分数特征</a:t>
            </a:r>
            <a:endParaRPr lang="en-US" altLang="zh-CN" sz="5400" dirty="0">
              <a:latin typeface="微软雅黑" panose="020B0503020204020204" charset="-122"/>
              <a:ea typeface="微软雅黑" panose="020B0503020204020204" charset="-122"/>
            </a:endParaRPr>
          </a:p>
        </p:txBody>
      </p:sp>
      <p:sp>
        <p:nvSpPr>
          <p:cNvPr id="39" name="文本框 38"/>
          <p:cNvSpPr txBox="1"/>
          <p:nvPr/>
        </p:nvSpPr>
        <p:spPr>
          <a:xfrm>
            <a:off x="32145444" y="13348426"/>
            <a:ext cx="4072910" cy="2031325"/>
          </a:xfrm>
          <a:prstGeom prst="rect">
            <a:avLst/>
          </a:prstGeom>
          <a:noFill/>
        </p:spPr>
        <p:txBody>
          <a:bodyPr wrap="none" rtlCol="0">
            <a:spAutoFit/>
          </a:bodyPr>
          <a:lstStyle/>
          <a:p>
            <a:r>
              <a:rPr lang="en-US" altLang="zh-CN" sz="5400" dirty="0">
                <a:latin typeface="微软雅黑" panose="020B0503020204020204" charset="-122"/>
                <a:ea typeface="微软雅黑" panose="020B0503020204020204" charset="-122"/>
              </a:rPr>
              <a:t>CTR</a:t>
            </a:r>
            <a:r>
              <a:rPr lang="zh-CN" altLang="en-US" sz="5400" dirty="0">
                <a:latin typeface="微软雅黑" panose="020B0503020204020204" charset="-122"/>
                <a:ea typeface="微软雅黑" panose="020B0503020204020204" charset="-122"/>
              </a:rPr>
              <a:t>特征</a:t>
            </a:r>
            <a:endParaRPr lang="en-US" altLang="zh-CN" sz="5400" dirty="0">
              <a:latin typeface="微软雅黑" panose="020B0503020204020204" charset="-122"/>
              <a:ea typeface="微软雅黑" panose="020B0503020204020204" charset="-122"/>
            </a:endParaRPr>
          </a:p>
          <a:p>
            <a:r>
              <a:rPr lang="en-US" altLang="zh-CN" sz="3600" dirty="0">
                <a:latin typeface="微软雅黑" panose="020B0503020204020204" charset="-122"/>
                <a:ea typeface="微软雅黑" panose="020B0503020204020204" charset="-122"/>
              </a:rPr>
              <a:t>	1</a:t>
            </a:r>
            <a:r>
              <a:rPr lang="zh-CN" altLang="en-US" sz="3600" dirty="0">
                <a:latin typeface="微软雅黑" panose="020B0503020204020204" charset="-122"/>
                <a:ea typeface="微软雅黑" panose="020B0503020204020204" charset="-122"/>
              </a:rPr>
              <a:t>、</a:t>
            </a:r>
            <a:r>
              <a:rPr lang="en-US" altLang="zh-CN" sz="3600" dirty="0" err="1">
                <a:latin typeface="微软雅黑" panose="020B0503020204020204" charset="-122"/>
                <a:ea typeface="微软雅黑" panose="020B0503020204020204" charset="-122"/>
              </a:rPr>
              <a:t>tilte</a:t>
            </a:r>
            <a:r>
              <a:rPr lang="zh-CN" altLang="en-US" sz="3600" dirty="0">
                <a:latin typeface="微软雅黑" panose="020B0503020204020204" charset="-122"/>
                <a:ea typeface="微软雅黑" panose="020B0503020204020204" charset="-122"/>
              </a:rPr>
              <a:t>转化率</a:t>
            </a:r>
            <a:endParaRPr lang="en-US" altLang="zh-CN" sz="3600" dirty="0">
              <a:latin typeface="微软雅黑" panose="020B0503020204020204" charset="-122"/>
              <a:ea typeface="微软雅黑" panose="020B0503020204020204" charset="-122"/>
            </a:endParaRPr>
          </a:p>
          <a:p>
            <a:r>
              <a:rPr lang="en-US" altLang="zh-CN" sz="3600" dirty="0">
                <a:latin typeface="微软雅黑" panose="020B0503020204020204" charset="-122"/>
                <a:ea typeface="微软雅黑" panose="020B0503020204020204" charset="-122"/>
              </a:rPr>
              <a:t>	2</a:t>
            </a:r>
            <a:r>
              <a:rPr lang="zh-CN" altLang="en-US" sz="3600" dirty="0">
                <a:latin typeface="微软雅黑" panose="020B0503020204020204" charset="-122"/>
                <a:ea typeface="微软雅黑" panose="020B0503020204020204" charset="-122"/>
              </a:rPr>
              <a:t>、</a:t>
            </a:r>
            <a:r>
              <a:rPr lang="en-US" altLang="zh-CN" sz="3600" dirty="0">
                <a:latin typeface="微软雅黑" panose="020B0503020204020204" charset="-122"/>
                <a:ea typeface="微软雅黑" panose="020B0503020204020204" charset="-122"/>
              </a:rPr>
              <a:t>tag</a:t>
            </a:r>
            <a:r>
              <a:rPr lang="zh-CN" altLang="en-US" sz="3600" dirty="0">
                <a:latin typeface="微软雅黑" panose="020B0503020204020204" charset="-122"/>
                <a:ea typeface="微软雅黑" panose="020B0503020204020204" charset="-122"/>
              </a:rPr>
              <a:t>转化率</a:t>
            </a:r>
          </a:p>
        </p:txBody>
      </p:sp>
      <p:sp>
        <p:nvSpPr>
          <p:cNvPr id="40" name="文本框 39"/>
          <p:cNvSpPr txBox="1"/>
          <p:nvPr/>
        </p:nvSpPr>
        <p:spPr>
          <a:xfrm>
            <a:off x="32170316" y="10133902"/>
            <a:ext cx="6615914" cy="2031325"/>
          </a:xfrm>
          <a:prstGeom prst="rect">
            <a:avLst/>
          </a:prstGeom>
          <a:noFill/>
        </p:spPr>
        <p:txBody>
          <a:bodyPr wrap="none" rtlCol="0">
            <a:spAutoFit/>
          </a:bodyPr>
          <a:lstStyle/>
          <a:p>
            <a:r>
              <a:rPr lang="en-US" altLang="zh-CN" sz="5400" dirty="0" err="1">
                <a:latin typeface="微软雅黑" panose="020B0503020204020204" charset="-122"/>
                <a:ea typeface="微软雅黑" panose="020B0503020204020204" charset="-122"/>
              </a:rPr>
              <a:t>n</a:t>
            </a:r>
            <a:r>
              <a:rPr lang="en-GB" altLang="zh-CN" sz="5400" dirty="0">
                <a:latin typeface="微软雅黑" panose="020B0503020204020204" charset="-122"/>
                <a:ea typeface="微软雅黑" panose="020B0503020204020204" charset="-122"/>
              </a:rPr>
              <a:t>unique</a:t>
            </a:r>
            <a:r>
              <a:rPr lang="zh-CN" altLang="en-GB" sz="5400" dirty="0">
                <a:latin typeface="微软雅黑" panose="020B0503020204020204" charset="-122"/>
                <a:ea typeface="微软雅黑" panose="020B0503020204020204" charset="-122"/>
              </a:rPr>
              <a:t>特征</a:t>
            </a:r>
            <a:endParaRPr lang="en-US" altLang="zh-CN" sz="5400" dirty="0">
              <a:latin typeface="微软雅黑" panose="020B0503020204020204" charset="-122"/>
              <a:ea typeface="微软雅黑" panose="020B0503020204020204" charset="-122"/>
            </a:endParaRPr>
          </a:p>
          <a:p>
            <a:r>
              <a:rPr kumimoji="1" lang="en-US" altLang="zh-CN" sz="3600" dirty="0">
                <a:latin typeface="微软雅黑" panose="020B0503020204020204" charset="-122"/>
                <a:ea typeface="微软雅黑" panose="020B0503020204020204" charset="-122"/>
              </a:rPr>
              <a:t>	</a:t>
            </a:r>
            <a:r>
              <a:rPr kumimoji="1" lang="zh-CN" altLang="en-US" sz="3600" dirty="0">
                <a:latin typeface="微软雅黑" panose="020B0503020204020204" charset="-122"/>
                <a:ea typeface="微软雅黑" panose="020B0503020204020204" charset="-122"/>
              </a:rPr>
              <a:t>类别变量的</a:t>
            </a:r>
            <a:r>
              <a:rPr lang="en-GB" altLang="zh-CN" sz="3600" dirty="0" err="1">
                <a:latin typeface="微软雅黑" panose="020B0503020204020204" charset="-122"/>
                <a:ea typeface="微软雅黑" panose="020B0503020204020204" charset="-122"/>
              </a:rPr>
              <a:t>nunique</a:t>
            </a:r>
            <a:r>
              <a:rPr lang="zh-CN" altLang="en-GB" sz="3600" dirty="0">
                <a:latin typeface="微软雅黑" panose="020B0503020204020204" charset="-122"/>
                <a:ea typeface="微软雅黑" panose="020B0503020204020204" charset="-122"/>
              </a:rPr>
              <a:t>特征</a:t>
            </a:r>
            <a:r>
              <a:rPr lang="zh-CN" altLang="en-US" sz="3600" dirty="0">
                <a:latin typeface="微软雅黑" panose="020B0503020204020204" charset="-122"/>
                <a:ea typeface="微软雅黑" panose="020B0503020204020204" charset="-122"/>
              </a:rPr>
              <a:t>，</a:t>
            </a:r>
            <a:endParaRPr lang="en-US" altLang="zh-CN" sz="3600" dirty="0">
              <a:latin typeface="微软雅黑" panose="020B0503020204020204" charset="-122"/>
              <a:ea typeface="微软雅黑" panose="020B0503020204020204" charset="-122"/>
            </a:endParaRPr>
          </a:p>
          <a:p>
            <a:r>
              <a:rPr lang="en-US" altLang="zh-CN" sz="3600" dirty="0">
                <a:latin typeface="微软雅黑" panose="020B0503020204020204" charset="-122"/>
                <a:ea typeface="微软雅黑" panose="020B0503020204020204" charset="-122"/>
              </a:rPr>
              <a:t>	</a:t>
            </a:r>
            <a:r>
              <a:rPr lang="zh-CN" altLang="en-US" sz="3600" dirty="0">
                <a:latin typeface="微软雅黑" panose="020B0503020204020204" charset="-122"/>
                <a:ea typeface="微软雅黑" panose="020B0503020204020204" charset="-122"/>
              </a:rPr>
              <a:t>如</a:t>
            </a:r>
            <a:r>
              <a:rPr lang="en-US" altLang="zh-CN" sz="3600" dirty="0">
                <a:latin typeface="微软雅黑" panose="020B0503020204020204" charset="-122"/>
                <a:ea typeface="微软雅黑" panose="020B0503020204020204" charset="-122"/>
              </a:rPr>
              <a:t>title</a:t>
            </a:r>
            <a:r>
              <a:rPr lang="zh-CN" altLang="en-US" sz="3600" dirty="0">
                <a:latin typeface="微软雅黑" panose="020B0503020204020204" charset="-122"/>
                <a:ea typeface="微软雅黑" panose="020B0503020204020204" charset="-122"/>
              </a:rPr>
              <a:t>对应多少个</a:t>
            </a:r>
            <a:r>
              <a:rPr lang="en-US" altLang="zh-CN" sz="3600" dirty="0">
                <a:latin typeface="微软雅黑" panose="020B0503020204020204" charset="-122"/>
                <a:ea typeface="微软雅黑" panose="020B0503020204020204" charset="-122"/>
              </a:rPr>
              <a:t>query</a:t>
            </a:r>
          </a:p>
        </p:txBody>
      </p:sp>
      <p:sp>
        <p:nvSpPr>
          <p:cNvPr id="2" name="文本框 1"/>
          <p:cNvSpPr txBox="1"/>
          <p:nvPr/>
        </p:nvSpPr>
        <p:spPr>
          <a:xfrm>
            <a:off x="27117040" y="19253835"/>
            <a:ext cx="309880" cy="368300"/>
          </a:xfrm>
          <a:prstGeom prst="rect">
            <a:avLst/>
          </a:prstGeom>
          <a:noFill/>
        </p:spPr>
        <p:txBody>
          <a:bodyPr wrap="none" rtlCol="0">
            <a:spAutoFit/>
          </a:bodyPr>
          <a:lstStyle/>
          <a:p>
            <a:endParaRPr lang="zh-CN" altLang="en-US"/>
          </a:p>
        </p:txBody>
      </p:sp>
      <p:sp>
        <p:nvSpPr>
          <p:cNvPr id="27" name="Rectangle 2"/>
          <p:cNvSpPr>
            <a:spLocks noChangeArrowheads="1"/>
          </p:cNvSpPr>
          <p:nvPr/>
        </p:nvSpPr>
        <p:spPr bwMode="auto">
          <a:xfrm>
            <a:off x="22423754" y="18409912"/>
            <a:ext cx="19090005" cy="1214136"/>
          </a:xfrm>
          <a:prstGeom prst="rect">
            <a:avLst/>
          </a:prstGeom>
          <a:solidFill>
            <a:schemeClr val="accent4">
              <a:lumMod val="40000"/>
              <a:lumOff val="60000"/>
            </a:schemeClr>
          </a:solid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r>
              <a:rPr lang="zh-CN" altLang="en-US" sz="6000" dirty="0">
                <a:solidFill>
                  <a:srgbClr val="000000"/>
                </a:solidFill>
                <a:latin typeface="Verdana" panose="020B0604030504040204" pitchFamily="34" charset="0"/>
                <a:ea typeface="宋体" panose="02010600030101010101" pitchFamily="2" charset="-122"/>
                <a:cs typeface="Times New Roman" panose="02020603050405020304" pitchFamily="18" charset="0"/>
                <a:sym typeface="+mn-ea"/>
              </a:rPr>
              <a:t>使用以上特征</a:t>
            </a:r>
            <a:r>
              <a:rPr lang="zh-CN" altLang="en-US" sz="6000" dirty="0" smtClean="0">
                <a:solidFill>
                  <a:srgbClr val="000000"/>
                </a:solidFill>
                <a:latin typeface="Verdana" panose="020B0604030504040204" pitchFamily="34" charset="0"/>
                <a:ea typeface="宋体" panose="02010600030101010101" pitchFamily="2" charset="-122"/>
                <a:cs typeface="Times New Roman" panose="02020603050405020304" pitchFamily="18" charset="0"/>
                <a:sym typeface="+mn-ea"/>
              </a:rPr>
              <a:t>lgb排序模型得分</a:t>
            </a:r>
            <a:r>
              <a:rPr lang="en-US" altLang="zh-CN" sz="6000" dirty="0">
                <a:solidFill>
                  <a:schemeClr val="dk1"/>
                </a:solidFill>
                <a:sym typeface="+mn-ea"/>
              </a:rPr>
              <a:t>0.626</a:t>
            </a:r>
            <a:r>
              <a:rPr lang="zh-CN" altLang="en-US" sz="6000" dirty="0">
                <a:solidFill>
                  <a:srgbClr val="000000"/>
                </a:solidFill>
                <a:latin typeface="Verdana" panose="020B0604030504040204" pitchFamily="34" charset="0"/>
                <a:ea typeface="宋体" panose="02010600030101010101" pitchFamily="2" charset="-122"/>
                <a:cs typeface="Times New Roman" panose="02020603050405020304" pitchFamily="18" charset="0"/>
                <a:sym typeface="+mn-ea"/>
              </a:rPr>
              <a:t>，线上</a:t>
            </a:r>
            <a:r>
              <a:rPr lang="en-US" altLang="zh-CN" sz="6000" dirty="0">
                <a:solidFill>
                  <a:srgbClr val="000000"/>
                </a:solidFill>
                <a:latin typeface="Verdana" panose="020B0604030504040204" pitchFamily="34" charset="0"/>
                <a:ea typeface="宋体" panose="02010600030101010101" pitchFamily="2" charset="-122"/>
                <a:cs typeface="Times New Roman" panose="02020603050405020304" pitchFamily="18" charset="0"/>
                <a:sym typeface="+mn-ea"/>
              </a:rPr>
              <a:t>A</a:t>
            </a:r>
            <a:r>
              <a:rPr lang="zh-CN" altLang="en-US" sz="6000" dirty="0">
                <a:solidFill>
                  <a:srgbClr val="000000"/>
                </a:solidFill>
                <a:latin typeface="Verdana" panose="020B0604030504040204" pitchFamily="34" charset="0"/>
                <a:ea typeface="宋体" panose="02010600030101010101" pitchFamily="2" charset="-122"/>
                <a:cs typeface="Times New Roman" panose="02020603050405020304" pitchFamily="18" charset="0"/>
                <a:sym typeface="+mn-ea"/>
              </a:rPr>
              <a:t>榜</a:t>
            </a:r>
            <a:r>
              <a:rPr lang="en-US" altLang="zh-CN" sz="6000" dirty="0">
                <a:solidFill>
                  <a:srgbClr val="000000"/>
                </a:solidFill>
                <a:latin typeface="Verdana" panose="020B0604030504040204" pitchFamily="34" charset="0"/>
                <a:ea typeface="宋体" panose="02010600030101010101" pitchFamily="2" charset="-122"/>
                <a:cs typeface="Times New Roman" panose="02020603050405020304" pitchFamily="18" charset="0"/>
                <a:sym typeface="+mn-ea"/>
              </a:rPr>
              <a:t>TOP8</a:t>
            </a:r>
            <a:endParaRPr kumimoji="1" lang="zh-CN" altLang="en-US" sz="6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000" fill="hold">
                                          <p:stCondLst>
                                            <p:cond delay="0"/>
                                          </p:stCondLst>
                                        </p:cTn>
                                        <p:tgtEl>
                                          <p:spTgt spid="27"/>
                                        </p:tgtEl>
                                        <p:attrNameLst>
                                          <p:attrName>style.visibility</p:attrName>
                                        </p:attrNameLst>
                                      </p:cBhvr>
                                      <p:to>
                                        <p:strVal val="visible"/>
                                      </p:to>
                                    </p:set>
                                    <p:animEffect transition="in" filter="wipe(up)">
                                      <p:cBhvr>
                                        <p:cTn id="1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2303867" y="910430"/>
            <a:ext cx="5623655"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Microsoft YaHei" panose="020B0503020204020204" pitchFamily="34" charset="-122"/>
                <a:ea typeface="Microsoft YaHei" panose="020B0503020204020204" pitchFamily="34" charset="-122"/>
              </a:rPr>
              <a:t>特征工程</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27" name="矩形 26"/>
          <p:cNvSpPr/>
          <p:nvPr/>
        </p:nvSpPr>
        <p:spPr>
          <a:xfrm>
            <a:off x="2037710" y="3189835"/>
            <a:ext cx="22213818" cy="1631665"/>
          </a:xfrm>
          <a:prstGeom prst="rect">
            <a:avLst/>
          </a:prstGeom>
        </p:spPr>
        <p:txBody>
          <a:bodyPr wrap="square">
            <a:spAutoFit/>
          </a:bodyPr>
          <a:lstStyle/>
          <a:p>
            <a:pPr defTabSz="2268220">
              <a:lnSpc>
                <a:spcPct val="150000"/>
              </a:lnSpc>
            </a:pPr>
            <a:r>
              <a:rPr lang="zh-CN" altLang="en-US" sz="7560" dirty="0">
                <a:latin typeface="微软雅黑" panose="020B0503020204020204" charset="-122"/>
                <a:ea typeface="微软雅黑" panose="020B0503020204020204" charset="-122"/>
              </a:rPr>
              <a:t>（二）文本特征挖掘</a:t>
            </a:r>
          </a:p>
        </p:txBody>
      </p:sp>
      <p:sp>
        <p:nvSpPr>
          <p:cNvPr id="45" name="文本框 44"/>
          <p:cNvSpPr txBox="1"/>
          <p:nvPr/>
        </p:nvSpPr>
        <p:spPr>
          <a:xfrm>
            <a:off x="2037710" y="20200992"/>
            <a:ext cx="21499412" cy="584775"/>
          </a:xfrm>
          <a:prstGeom prst="rect">
            <a:avLst/>
          </a:prstGeom>
          <a:noFill/>
        </p:spPr>
        <p:txBody>
          <a:bodyPr wrap="none" rtlCol="0">
            <a:spAutoFit/>
          </a:bodyPr>
          <a:lstStyle/>
          <a:p>
            <a:r>
              <a:rPr kumimoji="1" lang="en-US" altLang="zh-CN" sz="3200" dirty="0">
                <a:latin typeface="微软雅黑" panose="020B0503020204020204" charset="-122"/>
                <a:ea typeface="微软雅黑" panose="020B0503020204020204" charset="-122"/>
              </a:rPr>
              <a:t>[1]</a:t>
            </a:r>
            <a:r>
              <a:rPr kumimoji="1" lang="zh-CN" altLang="en-US" sz="3200" dirty="0">
                <a:latin typeface="微软雅黑" panose="020B0503020204020204" charset="-122"/>
                <a:ea typeface="微软雅黑" panose="020B0503020204020204" charset="-122"/>
              </a:rPr>
              <a:t> </a:t>
            </a:r>
            <a:r>
              <a:rPr kumimoji="1" lang="en-GB" altLang="zh-CN" sz="3200" dirty="0">
                <a:latin typeface="微软雅黑" panose="020B0503020204020204" charset="-122"/>
                <a:ea typeface="微软雅黑" panose="020B0503020204020204" charset="-122"/>
              </a:rPr>
              <a:t>S. Arora, Y. Liang, and T. Ma. A simple but tough-to-beat baseline for sentence embeddings. In</a:t>
            </a:r>
            <a:r>
              <a:rPr kumimoji="1" lang="zh-CN" altLang="en-US" sz="3200" dirty="0">
                <a:latin typeface="微软雅黑" panose="020B0503020204020204" charset="-122"/>
                <a:ea typeface="微软雅黑" panose="020B0503020204020204" charset="-122"/>
              </a:rPr>
              <a:t> </a:t>
            </a:r>
            <a:r>
              <a:rPr kumimoji="1" lang="en-GB" altLang="zh-CN" sz="3200" dirty="0">
                <a:latin typeface="微软雅黑" panose="020B0503020204020204" charset="-122"/>
                <a:ea typeface="微软雅黑" panose="020B0503020204020204" charset="-122"/>
              </a:rPr>
              <a:t>ICLR, 2017</a:t>
            </a:r>
            <a:endParaRPr kumimoji="1" lang="zh-CN" altLang="en-US" sz="3200" dirty="0">
              <a:latin typeface="微软雅黑" panose="020B0503020204020204" charset="-122"/>
              <a:ea typeface="微软雅黑" panose="020B0503020204020204" charset="-122"/>
            </a:endParaRPr>
          </a:p>
        </p:txBody>
      </p:sp>
      <p:sp>
        <p:nvSpPr>
          <p:cNvPr id="38" name="矩形 37"/>
          <p:cNvSpPr/>
          <p:nvPr/>
        </p:nvSpPr>
        <p:spPr>
          <a:xfrm>
            <a:off x="2486201" y="13167891"/>
            <a:ext cx="21442537" cy="1246944"/>
          </a:xfrm>
          <a:prstGeom prst="rect">
            <a:avLst/>
          </a:prstGeom>
        </p:spPr>
        <p:txBody>
          <a:bodyPr wrap="none">
            <a:spAutoFit/>
          </a:bodyPr>
          <a:lstStyle/>
          <a:p>
            <a:pPr defTabSz="2268220">
              <a:lnSpc>
                <a:spcPct val="150000"/>
              </a:lnSpc>
            </a:pPr>
            <a:r>
              <a:rPr lang="en-US" altLang="zh-CN" sz="5670" dirty="0">
                <a:latin typeface="Microsoft YaHei" panose="020B0503020204020204" pitchFamily="34" charset="-122"/>
                <a:ea typeface="Microsoft YaHei" panose="020B0503020204020204" pitchFamily="34" charset="-122"/>
              </a:rPr>
              <a:t>3</a:t>
            </a:r>
            <a:r>
              <a:rPr lang="zh-CN" altLang="en-US" sz="5670" dirty="0">
                <a:latin typeface="Microsoft YaHei" panose="020B0503020204020204" pitchFamily="34" charset="-122"/>
                <a:ea typeface="Microsoft YaHei" panose="020B0503020204020204" pitchFamily="34" charset="-122"/>
              </a:rPr>
              <a:t>、</a:t>
            </a:r>
            <a:r>
              <a:rPr lang="en-US" altLang="zh-CN" sz="5400" dirty="0">
                <a:latin typeface="Microsoft YaHei" panose="020B0503020204020204" pitchFamily="34" charset="-122"/>
                <a:ea typeface="Microsoft YaHei" panose="020B0503020204020204" pitchFamily="34" charset="-122"/>
              </a:rPr>
              <a:t>SIF</a:t>
            </a:r>
            <a:r>
              <a:rPr lang="en-US" altLang="zh-CN" sz="5670" dirty="0">
                <a:latin typeface="Microsoft YaHei" panose="020B0503020204020204" pitchFamily="34" charset="-122"/>
                <a:ea typeface="Microsoft YaHei" panose="020B0503020204020204" pitchFamily="34" charset="-122"/>
              </a:rPr>
              <a:t> </a:t>
            </a:r>
            <a:r>
              <a:rPr lang="en-GB" altLang="zh-CN" sz="5400" dirty="0">
                <a:latin typeface="Microsoft YaHei" panose="020B0503020204020204" pitchFamily="34" charset="-122"/>
                <a:ea typeface="Microsoft YaHei" panose="020B0503020204020204" pitchFamily="34" charset="-122"/>
              </a:rPr>
              <a:t>Embedding</a:t>
            </a:r>
            <a:r>
              <a:rPr lang="en-GB" altLang="zh-CN" sz="5400" baseline="30000" dirty="0">
                <a:latin typeface="Microsoft YaHei" panose="020B0503020204020204" pitchFamily="34" charset="-122"/>
                <a:ea typeface="Microsoft YaHei" panose="020B0503020204020204" pitchFamily="34" charset="-122"/>
              </a:rPr>
              <a:t>[1]</a:t>
            </a:r>
            <a:r>
              <a:rPr lang="en-GB" altLang="zh-CN" sz="5400" dirty="0">
                <a:latin typeface="Microsoft YaHei" panose="020B0503020204020204" pitchFamily="34" charset="-122"/>
                <a:ea typeface="Microsoft YaHei" panose="020B0503020204020204" pitchFamily="34" charset="-122"/>
              </a:rPr>
              <a:t> (Smoothed Inverse Frequency Embedding)</a:t>
            </a:r>
          </a:p>
        </p:txBody>
      </p:sp>
      <p:sp>
        <p:nvSpPr>
          <p:cNvPr id="41" name="Rectangle 2"/>
          <p:cNvSpPr>
            <a:spLocks noChangeArrowheads="1"/>
          </p:cNvSpPr>
          <p:nvPr/>
        </p:nvSpPr>
        <p:spPr bwMode="auto">
          <a:xfrm>
            <a:off x="8498427" y="18669110"/>
            <a:ext cx="30313747" cy="1210310"/>
          </a:xfrm>
          <a:prstGeom prst="rect">
            <a:avLst/>
          </a:prstGeom>
          <a:solidFill>
            <a:schemeClr val="accent4">
              <a:lumMod val="40000"/>
              <a:lumOff val="60000"/>
            </a:schemeClr>
          </a:solid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buClrTx/>
              <a:buSzTx/>
              <a:buFontTx/>
            </a:pPr>
            <a:r>
              <a:rPr kumimoji="1" lang="zh-CN" altLang="en-US" sz="6000" dirty="0">
                <a:latin typeface="微软雅黑" panose="020B0503020204020204" charset="-122"/>
                <a:ea typeface="微软雅黑" panose="020B0503020204020204" charset="-122"/>
                <a:sym typeface="+mn-ea"/>
              </a:rPr>
              <a:t>对比tf-idf weighted sentence vec 线上提升约2个千</a:t>
            </a:r>
          </a:p>
        </p:txBody>
      </p:sp>
      <p:sp>
        <p:nvSpPr>
          <p:cNvPr id="43" name="圆角矩形 42"/>
          <p:cNvSpPr/>
          <p:nvPr/>
        </p:nvSpPr>
        <p:spPr>
          <a:xfrm>
            <a:off x="3397971" y="15725220"/>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主要思想</a:t>
            </a:r>
          </a:p>
        </p:txBody>
      </p:sp>
      <p:sp>
        <p:nvSpPr>
          <p:cNvPr id="46" name="圆角矩形 45"/>
          <p:cNvSpPr/>
          <p:nvPr/>
        </p:nvSpPr>
        <p:spPr>
          <a:xfrm>
            <a:off x="3397971" y="18554081"/>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提升效果</a:t>
            </a:r>
          </a:p>
        </p:txBody>
      </p:sp>
      <p:sp>
        <p:nvSpPr>
          <p:cNvPr id="47" name="Rectangle 2"/>
          <p:cNvSpPr>
            <a:spLocks noChangeArrowheads="1"/>
          </p:cNvSpPr>
          <p:nvPr/>
        </p:nvSpPr>
        <p:spPr bwMode="auto">
          <a:xfrm>
            <a:off x="8498427" y="14902755"/>
            <a:ext cx="30313747" cy="2908061"/>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1</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）对组成</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sentence</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err="1">
                <a:solidFill>
                  <a:srgbClr val="000000"/>
                </a:solidFill>
                <a:latin typeface="微软雅黑" panose="020B0503020204020204" charset="-122"/>
                <a:ea typeface="微软雅黑" panose="020B0503020204020204" charset="-122"/>
                <a:cs typeface="Times New Roman" panose="02020603050405020304" pitchFamily="18" charset="0"/>
              </a:rPr>
              <a:t>vec</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的</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word</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err="1">
                <a:solidFill>
                  <a:srgbClr val="000000"/>
                </a:solidFill>
                <a:latin typeface="微软雅黑" panose="020B0503020204020204" charset="-122"/>
                <a:ea typeface="微软雅黑" panose="020B0503020204020204" charset="-122"/>
                <a:cs typeface="Times New Roman" panose="02020603050405020304" pitchFamily="18" charset="0"/>
              </a:rPr>
              <a:t>vec</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进行线性加权，权重为</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p</a:t>
            </a:r>
            <a:r>
              <a:rPr lang="en-US" altLang="zh-CN" sz="5670" baseline="-25000" dirty="0">
                <a:solidFill>
                  <a:srgbClr val="000000"/>
                </a:solidFill>
                <a:latin typeface="微软雅黑" panose="020B0503020204020204" charset="-122"/>
                <a:ea typeface="微软雅黑" panose="020B0503020204020204" charset="-122"/>
                <a:cs typeface="Times New Roman" panose="02020603050405020304" pitchFamily="18" charset="0"/>
              </a:rPr>
              <a:t>w</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其中</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p</a:t>
            </a:r>
            <a:r>
              <a:rPr lang="en-US" altLang="zh-CN" sz="5670" baseline="-25000" dirty="0">
                <a:solidFill>
                  <a:srgbClr val="000000"/>
                </a:solidFill>
                <a:latin typeface="微软雅黑" panose="020B0503020204020204" charset="-122"/>
                <a:ea typeface="微软雅黑" panose="020B0503020204020204" charset="-122"/>
                <a:cs typeface="Times New Roman" panose="02020603050405020304" pitchFamily="18" charset="0"/>
              </a:rPr>
              <a:t>w</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 是词频，</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是超参数</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p>
          <a:p>
            <a:pPr indent="0"/>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2</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）使用</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SVD</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移除语义无关的内容</a:t>
            </a:r>
            <a:endPar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17" name="矩形 16">
            <a:extLst>
              <a:ext uri="{FF2B5EF4-FFF2-40B4-BE49-F238E27FC236}">
                <a16:creationId xmlns:a16="http://schemas.microsoft.com/office/drawing/2014/main" xmlns="" id="{67D8506E-566C-E443-BB4F-A22A2C028217}"/>
              </a:ext>
            </a:extLst>
          </p:cNvPr>
          <p:cNvSpPr/>
          <p:nvPr/>
        </p:nvSpPr>
        <p:spPr>
          <a:xfrm>
            <a:off x="2486201" y="5309420"/>
            <a:ext cx="7888698" cy="1246944"/>
          </a:xfrm>
          <a:prstGeom prst="rect">
            <a:avLst/>
          </a:prstGeom>
        </p:spPr>
        <p:txBody>
          <a:bodyPr wrap="none">
            <a:spAutoFit/>
          </a:bodyPr>
          <a:lstStyle/>
          <a:p>
            <a:pPr defTabSz="2268220">
              <a:lnSpc>
                <a:spcPct val="150000"/>
              </a:lnSpc>
            </a:pPr>
            <a:r>
              <a:rPr lang="en-US" altLang="zh-CN" sz="5670" dirty="0">
                <a:latin typeface="微软雅黑" panose="020B0503020204020204" charset="-122"/>
                <a:ea typeface="微软雅黑" panose="020B0503020204020204" charset="-122"/>
              </a:rPr>
              <a:t>1</a:t>
            </a:r>
            <a:r>
              <a:rPr lang="zh-CN" altLang="en-US" sz="5670" dirty="0">
                <a:latin typeface="微软雅黑" panose="020B0503020204020204" charset="-122"/>
                <a:ea typeface="微软雅黑" panose="020B0503020204020204" charset="-122"/>
              </a:rPr>
              <a:t>、细粒度的相似度特征</a:t>
            </a:r>
            <a:endParaRPr lang="en-GB" altLang="zh-CN" sz="5400" dirty="0">
              <a:latin typeface="微软雅黑" panose="020B0503020204020204" charset="-122"/>
              <a:ea typeface="微软雅黑" panose="020B0503020204020204" charset="-122"/>
            </a:endParaRPr>
          </a:p>
        </p:txBody>
      </p:sp>
      <p:sp>
        <p:nvSpPr>
          <p:cNvPr id="18" name="圆角矩形 17">
            <a:extLst>
              <a:ext uri="{FF2B5EF4-FFF2-40B4-BE49-F238E27FC236}">
                <a16:creationId xmlns:a16="http://schemas.microsoft.com/office/drawing/2014/main" xmlns="" id="{DEC7DB75-831C-FA49-A510-2B2697D0D9D0}"/>
              </a:ext>
            </a:extLst>
          </p:cNvPr>
          <p:cNvSpPr/>
          <p:nvPr/>
        </p:nvSpPr>
        <p:spPr>
          <a:xfrm>
            <a:off x="3329609" y="7390530"/>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具体做法</a:t>
            </a:r>
          </a:p>
        </p:txBody>
      </p:sp>
      <p:sp>
        <p:nvSpPr>
          <p:cNvPr id="19" name="Rectangle 2">
            <a:extLst>
              <a:ext uri="{FF2B5EF4-FFF2-40B4-BE49-F238E27FC236}">
                <a16:creationId xmlns:a16="http://schemas.microsoft.com/office/drawing/2014/main" xmlns="" id="{53C1263D-C4B1-904F-BB76-61AB3374FC15}"/>
              </a:ext>
            </a:extLst>
          </p:cNvPr>
          <p:cNvSpPr>
            <a:spLocks noChangeArrowheads="1"/>
          </p:cNvSpPr>
          <p:nvPr/>
        </p:nvSpPr>
        <p:spPr bwMode="auto">
          <a:xfrm>
            <a:off x="8454263" y="7099691"/>
            <a:ext cx="30313746" cy="2082165"/>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对于相似度的计算只取</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前</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n</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个词和</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前</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m</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个词</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进行相似度计算</a:t>
            </a:r>
            <a:endPar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endParaRPr>
          </a:p>
          <a:p>
            <a:pPr indent="0"/>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比如计算</a:t>
            </a:r>
            <a:r>
              <a:rPr lang="en-US" altLang="zh-CN" sz="6000" dirty="0" err="1">
                <a:solidFill>
                  <a:schemeClr val="dk1"/>
                </a:solidFill>
                <a:latin typeface="微软雅黑" panose="020B0503020204020204" charset="-122"/>
                <a:ea typeface="微软雅黑" panose="020B0503020204020204" charset="-122"/>
              </a:rPr>
              <a:t>Jaccard</a:t>
            </a:r>
            <a:r>
              <a:rPr lang="zh-CN" altLang="en-US" sz="6000" dirty="0">
                <a:solidFill>
                  <a:schemeClr val="dk1"/>
                </a:solidFill>
                <a:latin typeface="微软雅黑" panose="020B0503020204020204" charset="-122"/>
                <a:ea typeface="微软雅黑" panose="020B0503020204020204" charset="-122"/>
              </a:rPr>
              <a:t>相似度，取</a:t>
            </a:r>
            <a:r>
              <a:rPr lang="en-US" altLang="zh-CN" sz="6000" dirty="0">
                <a:solidFill>
                  <a:schemeClr val="dk1"/>
                </a:solidFill>
                <a:latin typeface="微软雅黑" panose="020B0503020204020204" charset="-122"/>
                <a:ea typeface="微软雅黑" panose="020B0503020204020204" charset="-122"/>
              </a:rPr>
              <a:t>query</a:t>
            </a:r>
            <a:r>
              <a:rPr lang="zh-CN" altLang="en-US" sz="6000" dirty="0">
                <a:solidFill>
                  <a:schemeClr val="dk1"/>
                </a:solidFill>
                <a:latin typeface="微软雅黑" panose="020B0503020204020204" charset="-122"/>
                <a:ea typeface="微软雅黑" panose="020B0503020204020204" charset="-122"/>
              </a:rPr>
              <a:t>前</a:t>
            </a:r>
            <a:r>
              <a:rPr lang="en-US" altLang="zh-CN" sz="6000" dirty="0">
                <a:solidFill>
                  <a:schemeClr val="dk1"/>
                </a:solidFill>
                <a:latin typeface="微软雅黑" panose="020B0503020204020204" charset="-122"/>
                <a:ea typeface="微软雅黑" panose="020B0503020204020204" charset="-122"/>
              </a:rPr>
              <a:t>10</a:t>
            </a:r>
            <a:r>
              <a:rPr lang="zh-CN" altLang="en-US" sz="6000" dirty="0">
                <a:solidFill>
                  <a:schemeClr val="dk1"/>
                </a:solidFill>
                <a:latin typeface="微软雅黑" panose="020B0503020204020204" charset="-122"/>
                <a:ea typeface="微软雅黑" panose="020B0503020204020204" charset="-122"/>
              </a:rPr>
              <a:t>个词和</a:t>
            </a:r>
            <a:r>
              <a:rPr lang="en-US" altLang="zh-CN" sz="6000" dirty="0">
                <a:solidFill>
                  <a:schemeClr val="dk1"/>
                </a:solidFill>
                <a:latin typeface="微软雅黑" panose="020B0503020204020204" charset="-122"/>
                <a:ea typeface="微软雅黑" panose="020B0503020204020204" charset="-122"/>
              </a:rPr>
              <a:t>title</a:t>
            </a:r>
            <a:r>
              <a:rPr lang="zh-CN" altLang="en-US" sz="6000" dirty="0">
                <a:solidFill>
                  <a:schemeClr val="dk1"/>
                </a:solidFill>
                <a:latin typeface="微软雅黑" panose="020B0503020204020204" charset="-122"/>
                <a:ea typeface="微软雅黑" panose="020B0503020204020204" charset="-122"/>
              </a:rPr>
              <a:t>前</a:t>
            </a:r>
            <a:r>
              <a:rPr lang="en-US" altLang="zh-CN" sz="6000" dirty="0">
                <a:solidFill>
                  <a:schemeClr val="dk1"/>
                </a:solidFill>
                <a:latin typeface="微软雅黑" panose="020B0503020204020204" charset="-122"/>
                <a:ea typeface="微软雅黑" panose="020B0503020204020204" charset="-122"/>
              </a:rPr>
              <a:t>10</a:t>
            </a:r>
            <a:r>
              <a:rPr lang="zh-CN" altLang="en-US" sz="6000" dirty="0">
                <a:solidFill>
                  <a:schemeClr val="dk1"/>
                </a:solidFill>
                <a:latin typeface="微软雅黑" panose="020B0503020204020204" charset="-122"/>
                <a:ea typeface="微软雅黑" panose="020B0503020204020204" charset="-122"/>
              </a:rPr>
              <a:t>个词进行计算</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p>
        </p:txBody>
      </p:sp>
      <p:sp>
        <p:nvSpPr>
          <p:cNvPr id="20" name="矩形 19">
            <a:extLst>
              <a:ext uri="{FF2B5EF4-FFF2-40B4-BE49-F238E27FC236}">
                <a16:creationId xmlns:a16="http://schemas.microsoft.com/office/drawing/2014/main" xmlns="" id="{2A7F9BBC-EAE3-BA43-A91C-9D728B4C6CA5}"/>
              </a:ext>
            </a:extLst>
          </p:cNvPr>
          <p:cNvSpPr/>
          <p:nvPr/>
        </p:nvSpPr>
        <p:spPr>
          <a:xfrm>
            <a:off x="2486201" y="9519249"/>
            <a:ext cx="4977645" cy="1246944"/>
          </a:xfrm>
          <a:prstGeom prst="rect">
            <a:avLst/>
          </a:prstGeom>
        </p:spPr>
        <p:txBody>
          <a:bodyPr wrap="none">
            <a:spAutoFit/>
          </a:bodyPr>
          <a:lstStyle/>
          <a:p>
            <a:pPr defTabSz="2268220">
              <a:lnSpc>
                <a:spcPct val="150000"/>
              </a:lnSpc>
            </a:pPr>
            <a:r>
              <a:rPr lang="en-US" altLang="zh-CN" sz="5670" dirty="0">
                <a:latin typeface="微软雅黑" panose="020B0503020204020204" charset="-122"/>
                <a:ea typeface="微软雅黑" panose="020B0503020204020204" charset="-122"/>
              </a:rPr>
              <a:t>2</a:t>
            </a:r>
            <a:r>
              <a:rPr lang="zh-CN" altLang="en-US" sz="5670" dirty="0">
                <a:latin typeface="微软雅黑" panose="020B0503020204020204" charset="-122"/>
                <a:ea typeface="微软雅黑" panose="020B0503020204020204" charset="-122"/>
              </a:rPr>
              <a:t>、词位置特征</a:t>
            </a:r>
            <a:endParaRPr lang="en-GB" altLang="zh-CN" sz="5400" dirty="0">
              <a:latin typeface="微软雅黑" panose="020B0503020204020204" charset="-122"/>
              <a:ea typeface="微软雅黑" panose="020B0503020204020204" charset="-122"/>
            </a:endParaRPr>
          </a:p>
        </p:txBody>
      </p:sp>
      <p:sp>
        <p:nvSpPr>
          <p:cNvPr id="21" name="圆角矩形 20">
            <a:extLst>
              <a:ext uri="{FF2B5EF4-FFF2-40B4-BE49-F238E27FC236}">
                <a16:creationId xmlns:a16="http://schemas.microsoft.com/office/drawing/2014/main" xmlns="" id="{537F1788-87C7-DE46-8524-6FBC1C6C007E}"/>
              </a:ext>
            </a:extLst>
          </p:cNvPr>
          <p:cNvSpPr/>
          <p:nvPr/>
        </p:nvSpPr>
        <p:spPr>
          <a:xfrm>
            <a:off x="3329609" y="11227804"/>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具体做法</a:t>
            </a:r>
          </a:p>
        </p:txBody>
      </p:sp>
      <p:sp>
        <p:nvSpPr>
          <p:cNvPr id="22" name="Rectangle 2">
            <a:extLst>
              <a:ext uri="{FF2B5EF4-FFF2-40B4-BE49-F238E27FC236}">
                <a16:creationId xmlns:a16="http://schemas.microsoft.com/office/drawing/2014/main" xmlns="" id="{63F9FB87-58EF-5541-B18F-472420F7D6C7}"/>
              </a:ext>
            </a:extLst>
          </p:cNvPr>
          <p:cNvSpPr>
            <a:spLocks noChangeArrowheads="1"/>
          </p:cNvSpPr>
          <p:nvPr/>
        </p:nvSpPr>
        <p:spPr bwMode="auto">
          <a:xfrm>
            <a:off x="8454262" y="11280023"/>
            <a:ext cx="30313747" cy="1163225"/>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r>
              <a:rPr lang="en-US" altLang="zh-CN" sz="5670" dirty="0">
                <a:latin typeface="微软雅黑" panose="020B0503020204020204" charset="-122"/>
                <a:ea typeface="微软雅黑" panose="020B0503020204020204" charset="-122"/>
              </a:rPr>
              <a:t>query</a:t>
            </a:r>
            <a:r>
              <a:rPr lang="zh-CN" altLang="en-US" sz="5670" dirty="0">
                <a:latin typeface="微软雅黑" panose="020B0503020204020204" charset="-122"/>
                <a:ea typeface="微软雅黑" panose="020B0503020204020204" charset="-122"/>
              </a:rPr>
              <a:t>前</a:t>
            </a:r>
            <a:r>
              <a:rPr lang="en-US" altLang="zh-CN" sz="5670" dirty="0">
                <a:latin typeface="微软雅黑" panose="020B0503020204020204" charset="-122"/>
                <a:ea typeface="微软雅黑" panose="020B0503020204020204" charset="-122"/>
              </a:rPr>
              <a:t>10</a:t>
            </a:r>
            <a:r>
              <a:rPr lang="zh-CN" altLang="en-US" sz="5670" dirty="0">
                <a:latin typeface="微软雅黑" panose="020B0503020204020204" charset="-122"/>
                <a:ea typeface="微软雅黑" panose="020B0503020204020204" charset="-122"/>
              </a:rPr>
              <a:t>个词在</a:t>
            </a:r>
            <a:r>
              <a:rPr lang="en-US" altLang="zh-CN" sz="5670" dirty="0">
                <a:latin typeface="微软雅黑" panose="020B0503020204020204" charset="-122"/>
                <a:ea typeface="微软雅黑" panose="020B0503020204020204" charset="-122"/>
              </a:rPr>
              <a:t>title</a:t>
            </a:r>
            <a:r>
              <a:rPr lang="zh-CN" altLang="en-US" sz="5670" dirty="0">
                <a:latin typeface="微软雅黑" panose="020B0503020204020204" charset="-122"/>
                <a:ea typeface="微软雅黑" panose="020B0503020204020204" charset="-122"/>
              </a:rPr>
              <a:t>中的位置</a:t>
            </a:r>
            <a:endPar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2011059" y="978421"/>
            <a:ext cx="5623655"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Microsoft YaHei" panose="020B0503020204020204" pitchFamily="34" charset="-122"/>
                <a:ea typeface="Microsoft YaHei" panose="020B0503020204020204" pitchFamily="34" charset="-122"/>
              </a:rPr>
              <a:t>特征工程</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19" name="文本框 18"/>
          <p:cNvSpPr txBox="1"/>
          <p:nvPr/>
        </p:nvSpPr>
        <p:spPr>
          <a:xfrm>
            <a:off x="3216037" y="6177721"/>
            <a:ext cx="36601927" cy="7571303"/>
          </a:xfrm>
          <a:prstGeom prst="rect">
            <a:avLst/>
          </a:prstGeom>
          <a:noFill/>
        </p:spPr>
        <p:txBody>
          <a:bodyPr wrap="square" rtlCol="0">
            <a:spAutoFit/>
          </a:bodyPr>
          <a:lstStyle/>
          <a:p>
            <a:r>
              <a:rPr lang="en-US" altLang="zh-CN" sz="5400" dirty="0">
                <a:latin typeface="微软雅黑" panose="020B0503020204020204" charset="-122"/>
                <a:ea typeface="微软雅黑" panose="020B0503020204020204" charset="-122"/>
              </a:rPr>
              <a:t>1</a:t>
            </a:r>
            <a:r>
              <a:rPr lang="zh-CN" altLang="en-US" sz="5400" dirty="0">
                <a:latin typeface="微软雅黑" panose="020B0503020204020204" charset="-122"/>
                <a:ea typeface="微软雅黑" panose="020B0503020204020204" charset="-122"/>
              </a:rPr>
              <a:t>、</a:t>
            </a:r>
            <a:r>
              <a:rPr lang="en-US" altLang="zh-CN" sz="5400" dirty="0">
                <a:latin typeface="微软雅黑" panose="020B0503020204020204" charset="-122"/>
                <a:ea typeface="微软雅黑" panose="020B0503020204020204" charset="-122"/>
              </a:rPr>
              <a:t>CTR</a:t>
            </a:r>
            <a:r>
              <a:rPr lang="zh-CN" altLang="en-US" sz="5400" dirty="0">
                <a:latin typeface="微软雅黑" panose="020B0503020204020204" charset="-122"/>
                <a:ea typeface="微软雅黑" panose="020B0503020204020204" charset="-122"/>
              </a:rPr>
              <a:t>特征</a:t>
            </a:r>
            <a:endParaRPr lang="en-US" altLang="zh-CN" sz="5400" dirty="0">
              <a:latin typeface="微软雅黑" panose="020B0503020204020204" charset="-122"/>
              <a:ea typeface="微软雅黑" panose="020B0503020204020204" charset="-122"/>
            </a:endParaRPr>
          </a:p>
          <a:p>
            <a:endParaRPr lang="en-US" altLang="zh-CN" sz="5400" dirty="0">
              <a:latin typeface="微软雅黑" panose="020B0503020204020204" charset="-122"/>
              <a:ea typeface="微软雅黑" panose="020B0503020204020204" charset="-122"/>
            </a:endParaRPr>
          </a:p>
          <a:p>
            <a:r>
              <a:rPr lang="zh-CN" altLang="en-US" sz="5400" dirty="0">
                <a:latin typeface="微软雅黑" panose="020B0503020204020204" charset="-122"/>
                <a:ea typeface="微软雅黑" panose="020B0503020204020204" charset="-122"/>
              </a:rPr>
              <a:t>使用转化率特征的时候如何避免信息泄露？</a:t>
            </a:r>
            <a:endParaRPr lang="en-US" altLang="zh-CN" sz="5400" dirty="0">
              <a:latin typeface="微软雅黑" panose="020B0503020204020204" charset="-122"/>
              <a:ea typeface="微软雅黑" panose="020B0503020204020204" charset="-122"/>
            </a:endParaRPr>
          </a:p>
          <a:p>
            <a:endParaRPr lang="en-US" altLang="zh-CN" sz="5400" dirty="0">
              <a:latin typeface="微软雅黑" panose="020B0503020204020204" charset="-122"/>
              <a:ea typeface="微软雅黑" panose="020B0503020204020204" charset="-122"/>
            </a:endParaRPr>
          </a:p>
          <a:p>
            <a:endParaRPr lang="en-US" altLang="zh-CN" sz="5400" dirty="0">
              <a:latin typeface="微软雅黑" panose="020B0503020204020204" charset="-122"/>
              <a:ea typeface="微软雅黑" panose="020B0503020204020204" charset="-122"/>
            </a:endParaRPr>
          </a:p>
          <a:p>
            <a:r>
              <a:rPr lang="zh-CN" altLang="en-US" sz="5400" dirty="0">
                <a:latin typeface="微软雅黑" panose="020B0503020204020204" charset="-122"/>
                <a:ea typeface="微软雅黑" panose="020B0503020204020204" charset="-122"/>
              </a:rPr>
              <a:t>对于</a:t>
            </a:r>
            <a:r>
              <a:rPr lang="en-US" altLang="zh-CN" sz="5400" dirty="0">
                <a:latin typeface="微软雅黑" panose="020B0503020204020204" charset="-122"/>
                <a:ea typeface="微软雅黑" panose="020B0503020204020204" charset="-122"/>
              </a:rPr>
              <a:t>CTR</a:t>
            </a:r>
            <a:r>
              <a:rPr lang="zh-CN" altLang="en-US" sz="5400" dirty="0">
                <a:latin typeface="微软雅黑" panose="020B0503020204020204" charset="-122"/>
                <a:ea typeface="微软雅黑" panose="020B0503020204020204" charset="-122"/>
              </a:rPr>
              <a:t>，使用了贝叶斯平滑</a:t>
            </a:r>
            <a:endParaRPr lang="en-GB" altLang="zh-CN" sz="3600" dirty="0">
              <a:latin typeface="微软雅黑" panose="020B0503020204020204" charset="-122"/>
              <a:ea typeface="微软雅黑" panose="020B0503020204020204" charset="-122"/>
            </a:endParaRPr>
          </a:p>
          <a:p>
            <a:endParaRPr lang="en-GB" altLang="zh-CN" sz="3600" dirty="0">
              <a:latin typeface="微软雅黑" panose="020B0503020204020204" charset="-122"/>
              <a:ea typeface="微软雅黑" panose="020B0503020204020204" charset="-122"/>
            </a:endParaRPr>
          </a:p>
          <a:p>
            <a:endParaRPr lang="en-GB" altLang="zh-CN" sz="3600" dirty="0">
              <a:latin typeface="微软雅黑" panose="020B0503020204020204" charset="-122"/>
              <a:ea typeface="微软雅黑" panose="020B0503020204020204" charset="-122"/>
            </a:endParaRPr>
          </a:p>
          <a:p>
            <a:endParaRPr lang="en-GB" altLang="zh-CN" sz="3600" dirty="0">
              <a:latin typeface="微软雅黑" panose="020B0503020204020204" charset="-122"/>
              <a:ea typeface="微软雅黑" panose="020B0503020204020204" charset="-122"/>
            </a:endParaRPr>
          </a:p>
          <a:p>
            <a:r>
              <a:rPr lang="en-GB" altLang="zh-CN" sz="5400" dirty="0">
                <a:latin typeface="微软雅黑" panose="020B0503020204020204" charset="-122"/>
                <a:ea typeface="微软雅黑" panose="020B0503020204020204" charset="-122"/>
              </a:rPr>
              <a:t>CTR</a:t>
            </a:r>
            <a:r>
              <a:rPr lang="zh-CN" altLang="en-US" sz="5400" dirty="0">
                <a:latin typeface="微软雅黑" panose="020B0503020204020204" charset="-122"/>
                <a:ea typeface="微软雅黑" panose="020B0503020204020204" charset="-122"/>
              </a:rPr>
              <a:t>使用方式调研</a:t>
            </a:r>
            <a:endParaRPr lang="en-GB" altLang="zh-CN" sz="5400" dirty="0">
              <a:latin typeface="微软雅黑" panose="020B0503020204020204" charset="-122"/>
              <a:ea typeface="微软雅黑" panose="020B0503020204020204" charset="-122"/>
            </a:endParaRPr>
          </a:p>
        </p:txBody>
      </p:sp>
      <p:graphicFrame>
        <p:nvGraphicFramePr>
          <p:cNvPr id="20" name="表格 19"/>
          <p:cNvGraphicFramePr>
            <a:graphicFrameLocks noGrp="1"/>
          </p:cNvGraphicFramePr>
          <p:nvPr>
            <p:extLst>
              <p:ext uri="{D42A27DB-BD31-4B8C-83A1-F6EECF244321}">
                <p14:modId xmlns:p14="http://schemas.microsoft.com/office/powerpoint/2010/main" val="4248593733"/>
              </p:ext>
            </p:extLst>
          </p:nvPr>
        </p:nvGraphicFramePr>
        <p:xfrm>
          <a:off x="3395411" y="15615643"/>
          <a:ext cx="14399684" cy="3822192"/>
        </p:xfrm>
        <a:graphic>
          <a:graphicData uri="http://schemas.openxmlformats.org/drawingml/2006/table">
            <a:tbl>
              <a:tblPr firstRow="1" bandRow="1">
                <a:tableStyleId>{5C22544A-7EE6-4342-B048-85BDC9FD1C3A}</a:tableStyleId>
              </a:tblPr>
              <a:tblGrid>
                <a:gridCol w="7199842">
                  <a:extLst>
                    <a:ext uri="{9D8B030D-6E8A-4147-A177-3AD203B41FA5}">
                      <a16:colId xmlns:a16="http://schemas.microsoft.com/office/drawing/2014/main" xmlns="" val="20000"/>
                    </a:ext>
                  </a:extLst>
                </a:gridCol>
                <a:gridCol w="7199842">
                  <a:extLst>
                    <a:ext uri="{9D8B030D-6E8A-4147-A177-3AD203B41FA5}">
                      <a16:colId xmlns:a16="http://schemas.microsoft.com/office/drawing/2014/main" xmlns="" val="20001"/>
                    </a:ext>
                  </a:extLst>
                </a:gridCol>
              </a:tblGrid>
              <a:tr h="0">
                <a:tc>
                  <a:txBody>
                    <a:bodyPr/>
                    <a:lstStyle/>
                    <a:p>
                      <a:r>
                        <a:rPr lang="zh-CN" altLang="en-US" dirty="0"/>
                        <a:t>方案</a:t>
                      </a:r>
                    </a:p>
                  </a:txBody>
                  <a:tcPr/>
                </a:tc>
                <a:tc>
                  <a:txBody>
                    <a:bodyPr/>
                    <a:lstStyle/>
                    <a:p>
                      <a:r>
                        <a:rPr lang="zh-CN" altLang="en-US" dirty="0"/>
                        <a:t>分数</a:t>
                      </a:r>
                    </a:p>
                  </a:txBody>
                  <a:tcPr/>
                </a:tc>
                <a:extLst>
                  <a:ext uri="{0D108BD9-81ED-4DB2-BD59-A6C34878D82A}">
                    <a16:rowId xmlns:a16="http://schemas.microsoft.com/office/drawing/2014/main" xmlns="" val="10000"/>
                  </a:ext>
                </a:extLst>
              </a:tr>
              <a:tr h="370840">
                <a:tc>
                  <a:txBody>
                    <a:bodyPr/>
                    <a:lstStyle/>
                    <a:p>
                      <a:r>
                        <a:rPr lang="en-US" altLang="zh-CN" dirty="0"/>
                        <a:t>5</a:t>
                      </a:r>
                      <a:r>
                        <a:rPr lang="zh-CN" altLang="en-US" dirty="0"/>
                        <a:t>折不抽样</a:t>
                      </a:r>
                    </a:p>
                  </a:txBody>
                  <a:tcPr/>
                </a:tc>
                <a:tc>
                  <a:txBody>
                    <a:bodyPr/>
                    <a:lstStyle/>
                    <a:p>
                      <a:r>
                        <a:rPr lang="en-US" altLang="zh-CN" dirty="0"/>
                        <a:t>0.6012</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t>5</a:t>
                      </a:r>
                      <a:r>
                        <a:rPr lang="zh-CN" altLang="en-US" dirty="0"/>
                        <a:t>折</a:t>
                      </a:r>
                      <a:r>
                        <a:rPr lang="en-US" altLang="zh-CN" dirty="0"/>
                        <a:t>0.5</a:t>
                      </a:r>
                      <a:r>
                        <a:rPr lang="zh-CN" altLang="en-US" dirty="0"/>
                        <a:t>抽样</a:t>
                      </a:r>
                    </a:p>
                  </a:txBody>
                  <a:tcPr/>
                </a:tc>
                <a:tc>
                  <a:txBody>
                    <a:bodyPr/>
                    <a:lstStyle/>
                    <a:p>
                      <a:r>
                        <a:rPr lang="en-US" altLang="zh-CN" dirty="0"/>
                        <a:t>0.5958</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10</a:t>
                      </a:r>
                      <a:r>
                        <a:rPr lang="zh-CN" altLang="en-US" dirty="0"/>
                        <a:t>折不抽样</a:t>
                      </a:r>
                    </a:p>
                  </a:txBody>
                  <a:tcPr/>
                </a:tc>
                <a:tc>
                  <a:txBody>
                    <a:bodyPr/>
                    <a:lstStyle/>
                    <a:p>
                      <a:r>
                        <a:rPr lang="en-US" altLang="zh-CN" dirty="0"/>
                        <a:t>0.6014</a:t>
                      </a:r>
                      <a:endParaRPr lang="zh-CN" altLang="en-US" dirty="0"/>
                    </a:p>
                  </a:txBody>
                  <a:tcPr/>
                </a:tc>
                <a:extLst>
                  <a:ext uri="{0D108BD9-81ED-4DB2-BD59-A6C34878D82A}">
                    <a16:rowId xmlns:a16="http://schemas.microsoft.com/office/drawing/2014/main" xmlns="" val="10003"/>
                  </a:ext>
                </a:extLst>
              </a:tr>
            </a:tbl>
          </a:graphicData>
        </a:graphic>
      </p:graphicFrame>
      <p:sp>
        <p:nvSpPr>
          <p:cNvPr id="27" name="矩形 26"/>
          <p:cNvSpPr/>
          <p:nvPr/>
        </p:nvSpPr>
        <p:spPr>
          <a:xfrm>
            <a:off x="2011059" y="3913578"/>
            <a:ext cx="22213818" cy="1631665"/>
          </a:xfrm>
          <a:prstGeom prst="rect">
            <a:avLst/>
          </a:prstGeom>
        </p:spPr>
        <p:txBody>
          <a:bodyPr wrap="square">
            <a:spAutoFit/>
          </a:bodyPr>
          <a:lstStyle/>
          <a:p>
            <a:pPr defTabSz="2268220">
              <a:lnSpc>
                <a:spcPct val="150000"/>
              </a:lnSpc>
            </a:pPr>
            <a:r>
              <a:rPr lang="zh-CN" altLang="en-US" sz="7560" dirty="0">
                <a:latin typeface="微软雅黑" panose="020B0503020204020204" charset="-122"/>
                <a:ea typeface="微软雅黑" panose="020B0503020204020204" charset="-122"/>
              </a:rPr>
              <a:t>（三）历史信息特征挖掘</a:t>
            </a:r>
          </a:p>
        </p:txBody>
      </p:sp>
      <p:pic>
        <p:nvPicPr>
          <p:cNvPr id="2" name="图片 1"/>
          <p:cNvPicPr>
            <a:picLocks noChangeAspect="1"/>
          </p:cNvPicPr>
          <p:nvPr/>
        </p:nvPicPr>
        <p:blipFill>
          <a:blip r:embed="rId3"/>
          <a:stretch>
            <a:fillRect/>
          </a:stretch>
        </p:blipFill>
        <p:spPr>
          <a:xfrm>
            <a:off x="24224877" y="8668560"/>
            <a:ext cx="12551288" cy="460494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2011059" y="1090998"/>
            <a:ext cx="5623655"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微软雅黑" panose="020B0503020204020204" charset="-122"/>
                <a:ea typeface="微软雅黑" panose="020B0503020204020204" charset="-122"/>
              </a:rPr>
              <a:t>特征工程</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31" name="Rectangle 2"/>
          <p:cNvSpPr>
            <a:spLocks noChangeArrowheads="1"/>
          </p:cNvSpPr>
          <p:nvPr/>
        </p:nvSpPr>
        <p:spPr bwMode="auto">
          <a:xfrm>
            <a:off x="9424147" y="7828661"/>
            <a:ext cx="30254282" cy="3780993"/>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266700"/>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1</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）一个</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中用户点击了 </a:t>
            </a:r>
            <a:r>
              <a:rPr lang="en-US" altLang="zh-CN" sz="5670" dirty="0" err="1">
                <a:solidFill>
                  <a:srgbClr val="000000"/>
                </a:solidFill>
                <a:latin typeface="微软雅黑" panose="020B0503020204020204" charset="-122"/>
                <a:ea typeface="微软雅黑" panose="020B0503020204020204" charset="-122"/>
                <a:cs typeface="Times New Roman" panose="02020603050405020304" pitchFamily="18" charset="0"/>
              </a:rPr>
              <a:t>i</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 </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篇</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和另一个</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中用户点击了</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j</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j</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err="1" smtClean="0">
                <a:solidFill>
                  <a:srgbClr val="000000"/>
                </a:solidFill>
                <a:latin typeface="微软雅黑" panose="020B0503020204020204" charset="-122"/>
                <a:ea typeface="微软雅黑" panose="020B0503020204020204" charset="-122"/>
                <a:cs typeface="Times New Roman" panose="02020603050405020304" pitchFamily="18" charset="0"/>
              </a:rPr>
              <a:t>i</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篇</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，二者被点击的</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对于</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的重要程度不一样。</a:t>
            </a:r>
            <a:endPar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endParaRPr>
          </a:p>
          <a:p>
            <a:pPr lvl="0" indent="266700"/>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2</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）一个</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中</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用户</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有</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err="1">
                <a:solidFill>
                  <a:srgbClr val="000000"/>
                </a:solidFill>
                <a:latin typeface="微软雅黑" panose="020B0503020204020204" charset="-122"/>
                <a:ea typeface="微软雅黑" panose="020B0503020204020204" charset="-122"/>
                <a:cs typeface="Times New Roman" panose="02020603050405020304" pitchFamily="18" charset="0"/>
              </a:rPr>
              <a:t>i</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 </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篇</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未点击和</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另一个</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中</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用户</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有</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j</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j</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err="1">
                <a:solidFill>
                  <a:srgbClr val="000000"/>
                </a:solidFill>
                <a:latin typeface="微软雅黑" panose="020B0503020204020204" charset="-122"/>
                <a:ea typeface="微软雅黑" panose="020B0503020204020204" charset="-122"/>
                <a:cs typeface="Times New Roman" panose="02020603050405020304" pitchFamily="18" charset="0"/>
              </a:rPr>
              <a:t>i</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）篇</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未点击，二者未点击</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的</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对于</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的重要</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程度也不一样</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a:t>
            </a:r>
            <a:endPar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矩形 31"/>
              <p:cNvSpPr/>
              <p:nvPr/>
            </p:nvSpPr>
            <p:spPr>
              <a:xfrm>
                <a:off x="9424148" y="15479023"/>
                <a:ext cx="30254281" cy="2563394"/>
              </a:xfrm>
              <a:prstGeom prst="rect">
                <a:avLst/>
              </a:prstGeom>
              <a:noFill/>
              <a:ln>
                <a:solidFill>
                  <a:schemeClr val="tx1"/>
                </a:solidFill>
                <a:prstDash val="dash"/>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5669" i="1">
                              <a:latin typeface="Cambria Math" panose="02040503050406030204" pitchFamily="18" charset="0"/>
                            </a:rPr>
                          </m:ctrlPr>
                        </m:sSubPr>
                        <m:e>
                          <m:r>
                            <m:rPr>
                              <m:nor/>
                            </m:rPr>
                            <a:rPr lang="zh-CN" altLang="en-US" sz="5669"/>
                            <m:t>Score</m:t>
                          </m:r>
                        </m:e>
                        <m:sub>
                          <m:r>
                            <m:rPr>
                              <m:nor/>
                            </m:rPr>
                            <a:rPr lang="zh-CN" altLang="en-US" sz="5669" i="1"/>
                            <m:t>title</m:t>
                          </m:r>
                        </m:sub>
                      </m:sSub>
                      <m:r>
                        <m:rPr>
                          <m:nor/>
                        </m:rPr>
                        <a:rPr lang="zh-CN" altLang="en-US" sz="5669" i="1">
                          <a:latin typeface="Cambria Math" panose="02040503050406030204" pitchFamily="18" charset="0"/>
                        </a:rPr>
                        <m:t>=</m:t>
                      </m:r>
                      <m:nary>
                        <m:naryPr>
                          <m:chr m:val="∑"/>
                          <m:limLoc m:val="undOvr"/>
                          <m:grow m:val="on"/>
                          <m:supHide m:val="on"/>
                          <m:ctrlPr>
                            <a:rPr lang="zh-CN" altLang="en-US" sz="5669" i="1">
                              <a:latin typeface="Cambria Math" panose="02040503050406030204" pitchFamily="18" charset="0"/>
                            </a:rPr>
                          </m:ctrlPr>
                        </m:naryPr>
                        <m:sub>
                          <m:r>
                            <a:rPr lang="zh-CN" altLang="en-US" sz="5669">
                              <a:latin typeface="Cambria Math" panose="02040503050406030204" pitchFamily="18" charset="0"/>
                            </a:rPr>
                            <m:t>包含</m:t>
                          </m:r>
                          <m:r>
                            <m:rPr>
                              <m:nor/>
                            </m:rPr>
                            <a:rPr lang="zh-CN" altLang="en-US" sz="5669" i="1">
                              <a:latin typeface="Cambria Math" panose="02040503050406030204" pitchFamily="18" charset="0"/>
                            </a:rPr>
                            <m:t>title</m:t>
                          </m:r>
                          <m:r>
                            <m:rPr>
                              <m:nor/>
                            </m:rPr>
                            <a:rPr lang="en-US" altLang="zh-CN" sz="5669" i="1">
                              <a:latin typeface="Cambria Math" panose="02040503050406030204" pitchFamily="18" charset="0"/>
                            </a:rPr>
                            <m:t> </m:t>
                          </m:r>
                          <m:r>
                            <a:rPr lang="zh-CN" altLang="en-US" sz="5669">
                              <a:latin typeface="Cambria Math" panose="02040503050406030204" pitchFamily="18" charset="0"/>
                            </a:rPr>
                            <m:t>的</m:t>
                          </m:r>
                          <m:r>
                            <m:rPr>
                              <m:nor/>
                            </m:rPr>
                            <a:rPr lang="zh-CN" altLang="en-US" sz="5669" i="1">
                              <a:latin typeface="Cambria Math" panose="02040503050406030204" pitchFamily="18" charset="0"/>
                            </a:rPr>
                            <m:t>query</m:t>
                          </m:r>
                        </m:sub>
                        <m:sup/>
                        <m:e>
                          <m:sSub>
                            <m:sSubPr>
                              <m:ctrlPr>
                                <a:rPr lang="zh-CN" altLang="en-US" sz="5669" i="1">
                                  <a:latin typeface="Cambria Math" panose="02040503050406030204" pitchFamily="18" charset="0"/>
                                </a:rPr>
                              </m:ctrlPr>
                            </m:sSubPr>
                            <m:e>
                              <m:r>
                                <m:rPr>
                                  <m:nor/>
                                </m:rPr>
                                <a:rPr lang="zh-CN" altLang="en-US" sz="5669" i="1">
                                  <a:latin typeface="Cambria Math" panose="02040503050406030204" pitchFamily="18" charset="0"/>
                                </a:rPr>
                                <m:t>lable</m:t>
                              </m:r>
                            </m:e>
                            <m:sub>
                              <m:r>
                                <m:rPr>
                                  <m:nor/>
                                </m:rPr>
                                <a:rPr lang="zh-CN" altLang="en-US" sz="5669" i="1">
                                  <a:latin typeface="Cambria Math" panose="02040503050406030204" pitchFamily="18" charset="0"/>
                                </a:rPr>
                                <m:t>query</m:t>
                              </m:r>
                            </m:sub>
                          </m:sSub>
                          <m:r>
                            <m:rPr>
                              <m:nor/>
                            </m:rPr>
                            <a:rPr lang="zh-CN" altLang="en-US" sz="5669" i="1">
                              <a:latin typeface="Cambria Math" panose="02040503050406030204" pitchFamily="18" charset="0"/>
                            </a:rPr>
                            <m:t> − </m:t>
                          </m:r>
                          <m:r>
                            <a:rPr lang="zh-CN" altLang="en-US" sz="5669">
                              <a:latin typeface="Cambria Math" panose="02040503050406030204" pitchFamily="18" charset="0"/>
                            </a:rPr>
                            <m:t>点击</m:t>
                          </m:r>
                          <m:sSub>
                            <m:sSubPr>
                              <m:ctrlPr>
                                <a:rPr lang="zh-CN" altLang="en-US" sz="5669" i="1">
                                  <a:latin typeface="Cambria Math" panose="02040503050406030204" pitchFamily="18" charset="0"/>
                                </a:rPr>
                              </m:ctrlPr>
                            </m:sSubPr>
                            <m:e>
                              <m:r>
                                <a:rPr lang="zh-CN" altLang="en-US" sz="5669">
                                  <a:latin typeface="Cambria Math" panose="02040503050406030204" pitchFamily="18" charset="0"/>
                                </a:rPr>
                                <m:t>率</m:t>
                              </m:r>
                            </m:e>
                            <m:sub>
                              <m:r>
                                <m:rPr>
                                  <m:nor/>
                                </m:rPr>
                                <a:rPr lang="zh-CN" altLang="en-US" sz="5669" i="1">
                                  <a:latin typeface="Cambria Math" panose="02040503050406030204" pitchFamily="18" charset="0"/>
                                </a:rPr>
                                <m:t>query</m:t>
                              </m:r>
                            </m:sub>
                          </m:sSub>
                        </m:e>
                      </m:nary>
                    </m:oMath>
                  </m:oMathPara>
                </a14:m>
                <a:endParaRPr lang="zh-CN" altLang="en-US" sz="5669" dirty="0"/>
              </a:p>
            </p:txBody>
          </p:sp>
        </mc:Choice>
        <mc:Fallback>
          <p:sp>
            <p:nvSpPr>
              <p:cNvPr id="32" name="矩形 31"/>
              <p:cNvSpPr>
                <a:spLocks noRot="1" noChangeAspect="1" noMove="1" noResize="1" noEditPoints="1" noAdjustHandles="1" noChangeArrowheads="1" noChangeShapeType="1" noTextEdit="1"/>
              </p:cNvSpPr>
              <p:nvPr/>
            </p:nvSpPr>
            <p:spPr>
              <a:xfrm>
                <a:off x="9424148" y="15479023"/>
                <a:ext cx="30254281" cy="2563394"/>
              </a:xfrm>
              <a:prstGeom prst="rect">
                <a:avLst/>
              </a:prstGeom>
              <a:blipFill rotWithShape="0">
                <a:blip r:embed="rId3"/>
                <a:stretch>
                  <a:fillRect/>
                </a:stretch>
              </a:blipFill>
              <a:ln>
                <a:solidFill>
                  <a:schemeClr val="tx1"/>
                </a:solidFill>
                <a:prstDash val="dash"/>
              </a:ln>
            </p:spPr>
            <p:txBody>
              <a:bodyPr/>
              <a:lstStyle/>
              <a:p>
                <a:r>
                  <a:rPr lang="zh-CN" altLang="en-US">
                    <a:noFill/>
                  </a:rPr>
                  <a:t> </a:t>
                </a:r>
              </a:p>
            </p:txBody>
          </p:sp>
        </mc:Fallback>
      </mc:AlternateContent>
      <p:sp>
        <p:nvSpPr>
          <p:cNvPr id="34" name="圆角矩形 33"/>
          <p:cNvSpPr/>
          <p:nvPr/>
        </p:nvSpPr>
        <p:spPr>
          <a:xfrm>
            <a:off x="4324146" y="9063050"/>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假设前提</a:t>
            </a:r>
          </a:p>
        </p:txBody>
      </p:sp>
      <p:sp>
        <p:nvSpPr>
          <p:cNvPr id="35" name="圆角矩形 34"/>
          <p:cNvSpPr/>
          <p:nvPr/>
        </p:nvSpPr>
        <p:spPr>
          <a:xfrm>
            <a:off x="4324146" y="16129154"/>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计算公式</a:t>
            </a:r>
          </a:p>
        </p:txBody>
      </p:sp>
      <p:sp>
        <p:nvSpPr>
          <p:cNvPr id="15" name="矩形 14"/>
          <p:cNvSpPr/>
          <p:nvPr/>
        </p:nvSpPr>
        <p:spPr>
          <a:xfrm>
            <a:off x="2011059" y="3913578"/>
            <a:ext cx="22213818" cy="1631665"/>
          </a:xfrm>
          <a:prstGeom prst="rect">
            <a:avLst/>
          </a:prstGeom>
        </p:spPr>
        <p:txBody>
          <a:bodyPr wrap="square">
            <a:spAutoFit/>
          </a:bodyPr>
          <a:lstStyle/>
          <a:p>
            <a:pPr defTabSz="2268220">
              <a:lnSpc>
                <a:spcPct val="150000"/>
              </a:lnSpc>
            </a:pPr>
            <a:r>
              <a:rPr lang="zh-CN" altLang="en-US" sz="7560" dirty="0">
                <a:latin typeface="微软雅黑" panose="020B0503020204020204" charset="-122"/>
                <a:ea typeface="微软雅黑" panose="020B0503020204020204" charset="-122"/>
              </a:rPr>
              <a:t>（三）历史信息特征挖掘</a:t>
            </a:r>
          </a:p>
        </p:txBody>
      </p:sp>
      <p:sp>
        <p:nvSpPr>
          <p:cNvPr id="16" name="矩形 15"/>
          <p:cNvSpPr/>
          <p:nvPr/>
        </p:nvSpPr>
        <p:spPr>
          <a:xfrm>
            <a:off x="3480738" y="5503883"/>
            <a:ext cx="7047122" cy="1246816"/>
          </a:xfrm>
          <a:prstGeom prst="rect">
            <a:avLst/>
          </a:prstGeom>
        </p:spPr>
        <p:txBody>
          <a:bodyPr wrap="none">
            <a:spAutoFit/>
          </a:bodyPr>
          <a:lstStyle/>
          <a:p>
            <a:pPr defTabSz="2268220">
              <a:lnSpc>
                <a:spcPct val="150000"/>
              </a:lnSpc>
            </a:pPr>
            <a:r>
              <a:rPr lang="en-US" altLang="zh-CN" sz="5670" dirty="0">
                <a:latin typeface="微软雅黑" panose="020B0503020204020204" charset="-122"/>
                <a:ea typeface="微软雅黑" panose="020B0503020204020204" charset="-122"/>
              </a:rPr>
              <a:t>2</a:t>
            </a:r>
            <a:r>
              <a:rPr lang="zh-CN" altLang="en-US" sz="5670" dirty="0">
                <a:latin typeface="微软雅黑" panose="020B0503020204020204" charset="-122"/>
                <a:ea typeface="微软雅黑" panose="020B0503020204020204" charset="-122"/>
              </a:rPr>
              <a:t>、</a:t>
            </a:r>
            <a:r>
              <a:rPr lang="en-US" altLang="zh-CN" sz="5670" dirty="0">
                <a:latin typeface="微软雅黑" panose="020B0503020204020204" charset="-122"/>
                <a:ea typeface="微软雅黑" panose="020B0503020204020204" charset="-122"/>
              </a:rPr>
              <a:t>title</a:t>
            </a:r>
            <a:r>
              <a:rPr lang="zh-CN" altLang="en-US" sz="5670" dirty="0">
                <a:latin typeface="微软雅黑" panose="020B0503020204020204" charset="-122"/>
                <a:ea typeface="微软雅黑" panose="020B0503020204020204" charset="-122"/>
              </a:rPr>
              <a:t>质量分数特征</a:t>
            </a:r>
            <a:endParaRPr lang="en-US" altLang="zh-CN" sz="5670" dirty="0">
              <a:latin typeface="微软雅黑" panose="020B0503020204020204" charset="-122"/>
              <a:ea typeface="微软雅黑" panose="020B0503020204020204" charset="-122"/>
            </a:endParaRPr>
          </a:p>
        </p:txBody>
      </p:sp>
      <p:sp>
        <p:nvSpPr>
          <p:cNvPr id="12" name="云形 11"/>
          <p:cNvSpPr/>
          <p:nvPr/>
        </p:nvSpPr>
        <p:spPr>
          <a:xfrm>
            <a:off x="28655918" y="3565469"/>
            <a:ext cx="14543132" cy="395954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smtClean="0">
                <a:solidFill>
                  <a:schemeClr val="tx1"/>
                </a:solidFill>
              </a:rPr>
              <a:t>一个</a:t>
            </a:r>
            <a:r>
              <a:rPr lang="en-US" altLang="zh-CN" sz="4800" dirty="0" smtClean="0">
                <a:solidFill>
                  <a:schemeClr val="tx1"/>
                </a:solidFill>
              </a:rPr>
              <a:t>query</a:t>
            </a:r>
            <a:r>
              <a:rPr lang="zh-CN" altLang="en-US" sz="4800" dirty="0" smtClean="0">
                <a:solidFill>
                  <a:schemeClr val="tx1"/>
                </a:solidFill>
              </a:rPr>
              <a:t>中用户只点击了</a:t>
            </a:r>
            <a:r>
              <a:rPr lang="en-US" altLang="zh-CN" sz="4800" dirty="0" smtClean="0">
                <a:solidFill>
                  <a:schemeClr val="tx1"/>
                </a:solidFill>
              </a:rPr>
              <a:t>1</a:t>
            </a:r>
            <a:r>
              <a:rPr lang="zh-CN" altLang="en-US" sz="4800" dirty="0">
                <a:solidFill>
                  <a:schemeClr val="tx1"/>
                </a:solidFill>
              </a:rPr>
              <a:t>篇</a:t>
            </a:r>
            <a:r>
              <a:rPr lang="en-US" altLang="zh-CN" sz="4800" dirty="0" smtClean="0">
                <a:solidFill>
                  <a:schemeClr val="tx1"/>
                </a:solidFill>
              </a:rPr>
              <a:t>title</a:t>
            </a:r>
            <a:r>
              <a:rPr lang="zh-CN" altLang="en-US" sz="4800" dirty="0" smtClean="0">
                <a:solidFill>
                  <a:schemeClr val="tx1"/>
                </a:solidFill>
              </a:rPr>
              <a:t>和一个</a:t>
            </a:r>
            <a:r>
              <a:rPr lang="en-US" altLang="zh-CN" sz="4800" dirty="0" smtClean="0">
                <a:solidFill>
                  <a:schemeClr val="tx1"/>
                </a:solidFill>
              </a:rPr>
              <a:t>query</a:t>
            </a:r>
            <a:r>
              <a:rPr lang="zh-CN" altLang="en-US" sz="4800" dirty="0" smtClean="0">
                <a:solidFill>
                  <a:schemeClr val="tx1"/>
                </a:solidFill>
              </a:rPr>
              <a:t>中用户点击了所有的</a:t>
            </a:r>
            <a:r>
              <a:rPr lang="en-US" altLang="zh-CN" sz="4800" dirty="0" smtClean="0">
                <a:solidFill>
                  <a:schemeClr val="tx1"/>
                </a:solidFill>
              </a:rPr>
              <a:t>title</a:t>
            </a:r>
            <a:r>
              <a:rPr lang="zh-CN" altLang="en-US" sz="4800" dirty="0" smtClean="0">
                <a:solidFill>
                  <a:schemeClr val="tx1"/>
                </a:solidFill>
              </a:rPr>
              <a:t>，二个</a:t>
            </a:r>
            <a:r>
              <a:rPr lang="en-US" altLang="zh-CN" sz="4800" dirty="0" smtClean="0">
                <a:solidFill>
                  <a:schemeClr val="tx1"/>
                </a:solidFill>
              </a:rPr>
              <a:t>query</a:t>
            </a:r>
            <a:r>
              <a:rPr lang="zh-CN" altLang="en-US" sz="4800" dirty="0" smtClean="0">
                <a:solidFill>
                  <a:schemeClr val="tx1"/>
                </a:solidFill>
              </a:rPr>
              <a:t>中被点击的</a:t>
            </a:r>
            <a:r>
              <a:rPr lang="en-US" altLang="zh-CN" sz="4800" dirty="0" smtClean="0">
                <a:solidFill>
                  <a:schemeClr val="tx1"/>
                </a:solidFill>
              </a:rPr>
              <a:t>title</a:t>
            </a:r>
            <a:r>
              <a:rPr lang="zh-CN" altLang="en-US" sz="4800" dirty="0" smtClean="0">
                <a:solidFill>
                  <a:schemeClr val="tx1"/>
                </a:solidFill>
              </a:rPr>
              <a:t>对于其</a:t>
            </a:r>
            <a:r>
              <a:rPr lang="en-US" altLang="zh-CN" sz="4800" dirty="0" smtClean="0">
                <a:solidFill>
                  <a:schemeClr val="tx1"/>
                </a:solidFill>
              </a:rPr>
              <a:t>query</a:t>
            </a:r>
            <a:r>
              <a:rPr lang="zh-CN" altLang="en-US" sz="4800" dirty="0" smtClean="0">
                <a:solidFill>
                  <a:schemeClr val="tx1"/>
                </a:solidFill>
              </a:rPr>
              <a:t>的相关性等价吗？</a:t>
            </a:r>
            <a:endParaRPr lang="zh-CN" altLang="en-US" sz="4800" dirty="0">
              <a:solidFill>
                <a:schemeClr val="tx1"/>
              </a:solidFill>
            </a:endParaRPr>
          </a:p>
        </p:txBody>
      </p:sp>
      <p:sp>
        <p:nvSpPr>
          <p:cNvPr id="13" name="Rectangle 2"/>
          <p:cNvSpPr>
            <a:spLocks noChangeArrowheads="1"/>
          </p:cNvSpPr>
          <p:nvPr/>
        </p:nvSpPr>
        <p:spPr bwMode="auto">
          <a:xfrm>
            <a:off x="9424147" y="12060626"/>
            <a:ext cx="30254282" cy="2908446"/>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266700"/>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1</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对于点击的</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，该</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质量得分等于 </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1 - </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该</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下的</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点击率</a:t>
            </a:r>
            <a:endPar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endParaRPr>
          </a:p>
          <a:p>
            <a:pPr lvl="0" indent="266700"/>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2</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对于未点击</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的</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，该</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质量得分</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等于</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0</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 </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 </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该</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a:solidFill>
                  <a:srgbClr val="000000"/>
                </a:solidFill>
                <a:latin typeface="微软雅黑" panose="020B0503020204020204" charset="-122"/>
                <a:ea typeface="微软雅黑" panose="020B0503020204020204" charset="-122"/>
                <a:cs typeface="Times New Roman" panose="02020603050405020304" pitchFamily="18" charset="0"/>
              </a:rPr>
              <a:t>下的</a:t>
            </a:r>
            <a:r>
              <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点击率</a:t>
            </a:r>
            <a:endPar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endParaRPr>
          </a:p>
          <a:p>
            <a:pPr lvl="0" indent="266700"/>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3</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的最终得分是包含该</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的所有</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query</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下该</a:t>
            </a:r>
            <a:r>
              <a:rPr lang="en-US" altLang="zh-CN"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title</a:t>
            </a:r>
            <a:r>
              <a:rPr lang="zh-CN" altLang="en-US" sz="5670" dirty="0" smtClean="0">
                <a:solidFill>
                  <a:srgbClr val="000000"/>
                </a:solidFill>
                <a:latin typeface="微软雅黑" panose="020B0503020204020204" charset="-122"/>
                <a:ea typeface="微软雅黑" panose="020B0503020204020204" charset="-122"/>
                <a:cs typeface="Times New Roman" panose="02020603050405020304" pitchFamily="18" charset="0"/>
              </a:rPr>
              <a:t>的得分总和</a:t>
            </a:r>
            <a:endParaRPr lang="en-US" altLang="zh-CN" sz="5670" dirty="0">
              <a:solidFill>
                <a:srgbClr val="000000"/>
              </a:solidFill>
              <a:latin typeface="微软雅黑" panose="020B0503020204020204" charset="-122"/>
              <a:ea typeface="微软雅黑" panose="020B0503020204020204" charset="-122"/>
              <a:cs typeface="Times New Roman" panose="02020603050405020304" pitchFamily="18" charset="0"/>
            </a:endParaRPr>
          </a:p>
        </p:txBody>
      </p:sp>
      <p:sp>
        <p:nvSpPr>
          <p:cNvPr id="14" name="圆角矩形 13"/>
          <p:cNvSpPr/>
          <p:nvPr/>
        </p:nvSpPr>
        <p:spPr>
          <a:xfrm>
            <a:off x="4324146" y="12858741"/>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smtClean="0">
                <a:solidFill>
                  <a:schemeClr val="tx1"/>
                </a:solidFill>
                <a:latin typeface="微软雅黑" panose="020B0503020204020204" charset="-122"/>
                <a:ea typeface="微软雅黑" panose="020B0503020204020204" charset="-122"/>
              </a:rPr>
              <a:t>计算方式</a:t>
            </a:r>
            <a:endParaRPr lang="zh-CN" altLang="en-US" sz="5670" dirty="0">
              <a:solidFill>
                <a:schemeClr val="tx1"/>
              </a:solidFill>
              <a:latin typeface="微软雅黑" panose="020B0503020204020204" charset="-122"/>
              <a:ea typeface="微软雅黑" panose="020B0503020204020204"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3299369974"/>
              </p:ext>
            </p:extLst>
          </p:nvPr>
        </p:nvGraphicFramePr>
        <p:xfrm>
          <a:off x="9424145" y="18605239"/>
          <a:ext cx="30254284" cy="2039028"/>
        </p:xfrm>
        <a:graphic>
          <a:graphicData uri="http://schemas.openxmlformats.org/drawingml/2006/table">
            <a:tbl>
              <a:tblPr firstRow="1" bandRow="1">
                <a:tableStyleId>{5C22544A-7EE6-4342-B048-85BDC9FD1C3A}</a:tableStyleId>
              </a:tblPr>
              <a:tblGrid>
                <a:gridCol w="13181485">
                  <a:extLst>
                    <a:ext uri="{9D8B030D-6E8A-4147-A177-3AD203B41FA5}">
                      <a16:colId xmlns:a16="http://schemas.microsoft.com/office/drawing/2014/main" xmlns="" val="20000"/>
                    </a:ext>
                  </a:extLst>
                </a:gridCol>
                <a:gridCol w="8424889">
                  <a:extLst>
                    <a:ext uri="{9D8B030D-6E8A-4147-A177-3AD203B41FA5}">
                      <a16:colId xmlns:a16="http://schemas.microsoft.com/office/drawing/2014/main" xmlns="" val="20001"/>
                    </a:ext>
                  </a:extLst>
                </a:gridCol>
                <a:gridCol w="8647910">
                  <a:extLst>
                    <a:ext uri="{9D8B030D-6E8A-4147-A177-3AD203B41FA5}">
                      <a16:colId xmlns:a16="http://schemas.microsoft.com/office/drawing/2014/main" xmlns="" val="20002"/>
                    </a:ext>
                  </a:extLst>
                </a:gridCol>
              </a:tblGrid>
              <a:tr h="601907">
                <a:tc>
                  <a:txBody>
                    <a:bodyPr/>
                    <a:lstStyle/>
                    <a:p>
                      <a:pPr marL="0" algn="ctr" defTabSz="2879725" rtl="0" eaLnBrk="1" latinLnBrk="0" hangingPunct="1">
                        <a:buNone/>
                      </a:pPr>
                      <a:endParaRPr lang="zh-CN" altLang="en-US" sz="4800" kern="1200" dirty="0">
                        <a:solidFill>
                          <a:schemeClr val="dk1"/>
                        </a:solidFill>
                        <a:latin typeface="微软雅黑" panose="020B0503020204020204" charset="-122"/>
                        <a:ea typeface="微软雅黑" panose="020B0503020204020204" charset="-122"/>
                        <a:cs typeface="+mn-cs"/>
                      </a:endParaRPr>
                    </a:p>
                  </a:txBody>
                  <a:tcPr marL="287994" marR="287994" marT="143997" marB="143997" anchor="ctr"/>
                </a:tc>
                <a:tc>
                  <a:txBody>
                    <a:bodyPr/>
                    <a:lstStyle/>
                    <a:p>
                      <a:pPr marL="0" algn="ctr" defTabSz="2879725" rtl="0" eaLnBrk="1" latinLnBrk="0" hangingPunct="1">
                        <a:buNone/>
                      </a:pPr>
                      <a:r>
                        <a:rPr lang="zh-CN" altLang="en-US" sz="4800" kern="1200" dirty="0">
                          <a:solidFill>
                            <a:schemeClr val="bg1"/>
                          </a:solidFill>
                          <a:latin typeface="微软雅黑" panose="020B0503020204020204" charset="-122"/>
                          <a:ea typeface="微软雅黑" panose="020B0503020204020204" charset="-122"/>
                          <a:cs typeface="+mn-cs"/>
                        </a:rPr>
                        <a:t>初赛</a:t>
                      </a:r>
                      <a:r>
                        <a:rPr lang="en-US" altLang="zh-CN" sz="4800" kern="1200" dirty="0" err="1">
                          <a:solidFill>
                            <a:schemeClr val="bg1"/>
                          </a:solidFill>
                          <a:latin typeface="微软雅黑" panose="020B0503020204020204" charset="-122"/>
                          <a:ea typeface="微软雅黑" panose="020B0503020204020204" charset="-122"/>
                          <a:cs typeface="+mn-cs"/>
                        </a:rPr>
                        <a:t>qAUC</a:t>
                      </a:r>
                      <a:endParaRPr lang="zh-CN" altLang="en-US" sz="4800" kern="1200" dirty="0">
                        <a:solidFill>
                          <a:schemeClr val="bg1"/>
                        </a:solidFill>
                        <a:latin typeface="微软雅黑" panose="020B0503020204020204" charset="-122"/>
                        <a:ea typeface="微软雅黑" panose="020B0503020204020204" charset="-122"/>
                        <a:cs typeface="+mn-cs"/>
                      </a:endParaRPr>
                    </a:p>
                  </a:txBody>
                  <a:tcPr marL="287994" marR="287994" marT="143997" marB="143997" anchor="ctr"/>
                </a:tc>
                <a:tc>
                  <a:txBody>
                    <a:bodyPr/>
                    <a:lstStyle/>
                    <a:p>
                      <a:pPr marL="0" algn="ctr" defTabSz="2879725" rtl="0" eaLnBrk="1" latinLnBrk="0" hangingPunct="1">
                        <a:buNone/>
                      </a:pPr>
                      <a:r>
                        <a:rPr lang="zh-CN" altLang="en-US" sz="4800" kern="1200" dirty="0">
                          <a:solidFill>
                            <a:schemeClr val="bg1"/>
                          </a:solidFill>
                          <a:latin typeface="微软雅黑" panose="020B0503020204020204" charset="-122"/>
                          <a:ea typeface="微软雅黑" panose="020B0503020204020204" charset="-122"/>
                          <a:cs typeface="+mn-cs"/>
                        </a:rPr>
                        <a:t>复赛</a:t>
                      </a:r>
                      <a:r>
                        <a:rPr lang="en-US" altLang="zh-CN" sz="4800" kern="1200" dirty="0" err="1">
                          <a:solidFill>
                            <a:schemeClr val="bg1"/>
                          </a:solidFill>
                          <a:latin typeface="微软雅黑" panose="020B0503020204020204" charset="-122"/>
                          <a:ea typeface="微软雅黑" panose="020B0503020204020204" charset="-122"/>
                          <a:cs typeface="+mn-cs"/>
                        </a:rPr>
                        <a:t>qAUC</a:t>
                      </a:r>
                      <a:endParaRPr lang="zh-CN" altLang="en-US" sz="4800" kern="1200" dirty="0">
                        <a:solidFill>
                          <a:schemeClr val="bg1"/>
                        </a:solidFill>
                        <a:latin typeface="微软雅黑" panose="020B0503020204020204" charset="-122"/>
                        <a:ea typeface="微软雅黑" panose="020B0503020204020204" charset="-122"/>
                        <a:cs typeface="+mn-cs"/>
                      </a:endParaRPr>
                    </a:p>
                  </a:txBody>
                  <a:tcPr marL="287994" marR="287994" marT="143997" marB="143997" anchor="ctr"/>
                </a:tc>
                <a:extLst>
                  <a:ext uri="{0D108BD9-81ED-4DB2-BD59-A6C34878D82A}">
                    <a16:rowId xmlns:a16="http://schemas.microsoft.com/office/drawing/2014/main" xmlns="" val="10000"/>
                  </a:ext>
                </a:extLst>
              </a:tr>
              <a:tr h="394862">
                <a:tc>
                  <a:txBody>
                    <a:bodyPr/>
                    <a:lstStyle/>
                    <a:p>
                      <a:pPr marL="0" algn="ctr" defTabSz="2879725" rtl="0" eaLnBrk="1" latinLnBrk="0" hangingPunct="1">
                        <a:buNone/>
                      </a:pPr>
                      <a:r>
                        <a:rPr lang="en-US" altLang="zh-CN" sz="4800" kern="1200" dirty="0">
                          <a:solidFill>
                            <a:schemeClr val="dk1"/>
                          </a:solidFill>
                          <a:latin typeface="微软雅黑" panose="020B0503020204020204" charset="-122"/>
                          <a:ea typeface="微软雅黑" panose="020B0503020204020204" charset="-122"/>
                          <a:cs typeface="+mn-cs"/>
                        </a:rPr>
                        <a:t>title </a:t>
                      </a:r>
                      <a:r>
                        <a:rPr lang="zh-CN" altLang="en-US" sz="4800" kern="1200" dirty="0" smtClean="0">
                          <a:solidFill>
                            <a:schemeClr val="dk1"/>
                          </a:solidFill>
                          <a:latin typeface="微软雅黑" panose="020B0503020204020204" charset="-122"/>
                          <a:ea typeface="微软雅黑" panose="020B0503020204020204" charset="-122"/>
                          <a:cs typeface="+mn-cs"/>
                        </a:rPr>
                        <a:t>质量分数特征的值作为</a:t>
                      </a:r>
                      <a:r>
                        <a:rPr lang="zh-CN" altLang="en-US" sz="4800" kern="1200" dirty="0">
                          <a:solidFill>
                            <a:schemeClr val="dk1"/>
                          </a:solidFill>
                          <a:latin typeface="微软雅黑" panose="020B0503020204020204" charset="-122"/>
                          <a:ea typeface="微软雅黑" panose="020B0503020204020204" charset="-122"/>
                          <a:cs typeface="+mn-cs"/>
                        </a:rPr>
                        <a:t>预测结果</a:t>
                      </a:r>
                    </a:p>
                  </a:txBody>
                  <a:tcPr marL="287994" marR="287994" marT="143997" marB="143997" anchor="ctr"/>
                </a:tc>
                <a:tc>
                  <a:txBody>
                    <a:bodyPr/>
                    <a:lstStyle/>
                    <a:p>
                      <a:pPr marL="0" marR="0" indent="0" algn="ctr" defTabSz="2879725" rtl="0" eaLnBrk="1" fontAlgn="auto" latinLnBrk="0" hangingPunct="1">
                        <a:lnSpc>
                          <a:spcPct val="100000"/>
                        </a:lnSpc>
                        <a:spcBef>
                          <a:spcPts val="0"/>
                        </a:spcBef>
                        <a:spcAft>
                          <a:spcPts val="0"/>
                        </a:spcAft>
                        <a:buClrTx/>
                        <a:buSzTx/>
                        <a:buFontTx/>
                        <a:buNone/>
                        <a:defRPr/>
                      </a:pPr>
                      <a:r>
                        <a:rPr lang="en-US" altLang="zh-CN" sz="4800" kern="1200" dirty="0">
                          <a:solidFill>
                            <a:schemeClr val="dk1"/>
                          </a:solidFill>
                          <a:latin typeface="微软雅黑" panose="020B0503020204020204" charset="-122"/>
                          <a:ea typeface="微软雅黑" panose="020B0503020204020204" charset="-122"/>
                          <a:cs typeface="+mn-cs"/>
                        </a:rPr>
                        <a:t>0.570615</a:t>
                      </a:r>
                      <a:endParaRPr lang="zh-CN" altLang="en-US" sz="4800" kern="1200" dirty="0">
                        <a:solidFill>
                          <a:schemeClr val="dk1"/>
                        </a:solidFill>
                        <a:latin typeface="微软雅黑" panose="020B0503020204020204" charset="-122"/>
                        <a:ea typeface="微软雅黑" panose="020B0503020204020204" charset="-122"/>
                        <a:cs typeface="+mn-cs"/>
                      </a:endParaRPr>
                    </a:p>
                  </a:txBody>
                  <a:tcPr marL="287994" marR="287994" marT="143997" marB="143997" anchor="ctr"/>
                </a:tc>
                <a:tc>
                  <a:txBody>
                    <a:bodyPr/>
                    <a:lstStyle/>
                    <a:p>
                      <a:pPr marL="0" algn="ctr" defTabSz="2879725" rtl="0" eaLnBrk="1" latinLnBrk="0" hangingPunct="1">
                        <a:buNone/>
                      </a:pPr>
                      <a:r>
                        <a:rPr lang="en-US" altLang="zh-CN" sz="4800" kern="1200" dirty="0">
                          <a:solidFill>
                            <a:schemeClr val="dk1"/>
                          </a:solidFill>
                          <a:latin typeface="微软雅黑" panose="020B0503020204020204" charset="-122"/>
                          <a:ea typeface="微软雅黑" panose="020B0503020204020204" charset="-122"/>
                          <a:cs typeface="+mn-cs"/>
                        </a:rPr>
                        <a:t>0.572866</a:t>
                      </a:r>
                      <a:endParaRPr lang="zh-CN" altLang="en-US" sz="4800" kern="1200" dirty="0">
                        <a:solidFill>
                          <a:schemeClr val="dk1"/>
                        </a:solidFill>
                        <a:latin typeface="微软雅黑" panose="020B0503020204020204" charset="-122"/>
                        <a:ea typeface="微软雅黑" panose="020B0503020204020204" charset="-122"/>
                        <a:cs typeface="+mn-cs"/>
                      </a:endParaRPr>
                    </a:p>
                  </a:txBody>
                  <a:tcPr marL="287994" marR="287994" marT="143997" marB="143997" anchor="ctr"/>
                </a:tc>
                <a:extLst>
                  <a:ext uri="{0D108BD9-81ED-4DB2-BD59-A6C34878D82A}">
                    <a16:rowId xmlns:a16="http://schemas.microsoft.com/office/drawing/2014/main" xmlns="" val="10001"/>
                  </a:ext>
                </a:extLst>
              </a:tr>
            </a:tbl>
          </a:graphicData>
        </a:graphic>
      </p:graphicFrame>
      <p:sp>
        <p:nvSpPr>
          <p:cNvPr id="18" name="圆角矩形 17"/>
          <p:cNvSpPr/>
          <p:nvPr/>
        </p:nvSpPr>
        <p:spPr>
          <a:xfrm>
            <a:off x="4324146" y="19003206"/>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效果情况</a:t>
            </a:r>
          </a:p>
        </p:txBody>
      </p:sp>
    </p:spTree>
    <p:extLst>
      <p:ext uri="{BB962C8B-B14F-4D97-AF65-F5344CB8AC3E}">
        <p14:creationId xmlns:p14="http://schemas.microsoft.com/office/powerpoint/2010/main" val="1564694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3398589" y="1039194"/>
            <a:ext cx="5623655"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微软雅黑" panose="020B0503020204020204" charset="-122"/>
                <a:ea typeface="微软雅黑" panose="020B0503020204020204" charset="-122"/>
              </a:rPr>
              <a:t>特征工程</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graphicFrame>
        <p:nvGraphicFramePr>
          <p:cNvPr id="15" name="表格 14"/>
          <p:cNvGraphicFramePr>
            <a:graphicFrameLocks noGrp="1"/>
          </p:cNvGraphicFramePr>
          <p:nvPr/>
        </p:nvGraphicFramePr>
        <p:xfrm>
          <a:off x="24589263" y="7173344"/>
          <a:ext cx="13381833" cy="4217184"/>
        </p:xfrm>
        <a:graphic>
          <a:graphicData uri="http://schemas.openxmlformats.org/drawingml/2006/table">
            <a:tbl>
              <a:tblPr firstRow="1" firstCol="1" bandRow="1">
                <a:tableStyleId>{5C22544A-7EE6-4342-B048-85BDC9FD1C3A}</a:tableStyleId>
              </a:tblPr>
              <a:tblGrid>
                <a:gridCol w="6954385">
                  <a:extLst>
                    <a:ext uri="{9D8B030D-6E8A-4147-A177-3AD203B41FA5}">
                      <a16:colId xmlns:a16="http://schemas.microsoft.com/office/drawing/2014/main" xmlns="" val="20000"/>
                    </a:ext>
                  </a:extLst>
                </a:gridCol>
                <a:gridCol w="6427448">
                  <a:extLst>
                    <a:ext uri="{9D8B030D-6E8A-4147-A177-3AD203B41FA5}">
                      <a16:colId xmlns:a16="http://schemas.microsoft.com/office/drawing/2014/main" xmlns="" val="20001"/>
                    </a:ext>
                  </a:extLst>
                </a:gridCol>
              </a:tblGrid>
              <a:tr h="1054296">
                <a:tc>
                  <a:txBody>
                    <a:bodyPr/>
                    <a:lstStyle/>
                    <a:p>
                      <a:pPr indent="0" algn="ctr">
                        <a:lnSpc>
                          <a:spcPct val="100000"/>
                        </a:lnSpc>
                        <a:spcAft>
                          <a:spcPts val="0"/>
                        </a:spcAft>
                      </a:pPr>
                      <a:r>
                        <a:rPr lang="zh-CN" altLang="en-US" sz="4800" b="1" kern="0" dirty="0">
                          <a:solidFill>
                            <a:schemeClr val="lt1"/>
                          </a:solidFill>
                          <a:effectLst/>
                          <a:latin typeface="微软雅黑" panose="020B0503020204020204" charset="-122"/>
                          <a:ea typeface="微软雅黑" panose="020B0503020204020204" charset="-122"/>
                          <a:cs typeface="+mn-cs"/>
                        </a:rPr>
                        <a:t>特征</a:t>
                      </a:r>
                      <a:endParaRPr lang="zh-CN" sz="4800" b="1" kern="0" dirty="0">
                        <a:solidFill>
                          <a:schemeClr val="lt1"/>
                        </a:solidFill>
                        <a:effectLst/>
                        <a:latin typeface="微软雅黑" panose="020B0503020204020204" charset="-122"/>
                        <a:ea typeface="微软雅黑" panose="020B0503020204020204" charset="-122"/>
                        <a:cs typeface="+mn-cs"/>
                      </a:endParaRPr>
                    </a:p>
                  </a:txBody>
                  <a:tcPr marL="364931" marR="364931" marT="0" marB="0" anchor="ctr"/>
                </a:tc>
                <a:tc>
                  <a:txBody>
                    <a:bodyPr/>
                    <a:lstStyle/>
                    <a:p>
                      <a:pPr indent="0" algn="ctr">
                        <a:lnSpc>
                          <a:spcPct val="100000"/>
                        </a:lnSpc>
                        <a:spcAft>
                          <a:spcPts val="0"/>
                        </a:spcAft>
                      </a:pPr>
                      <a:r>
                        <a:rPr lang="zh-CN" altLang="en-US" sz="4800" b="1" kern="0" dirty="0">
                          <a:solidFill>
                            <a:schemeClr val="lt1"/>
                          </a:solidFill>
                          <a:effectLst/>
                          <a:latin typeface="微软雅黑" panose="020B0503020204020204" charset="-122"/>
                          <a:ea typeface="微软雅黑" panose="020B0503020204020204" charset="-122"/>
                          <a:cs typeface="+mn-cs"/>
                        </a:rPr>
                        <a:t>特征解释</a:t>
                      </a:r>
                      <a:endParaRPr lang="zh-CN" sz="4800" b="1" kern="0" dirty="0">
                        <a:solidFill>
                          <a:schemeClr val="lt1"/>
                        </a:solidFill>
                        <a:effectLst/>
                        <a:latin typeface="微软雅黑" panose="020B0503020204020204" charset="-122"/>
                        <a:ea typeface="微软雅黑" panose="020B0503020204020204" charset="-122"/>
                        <a:cs typeface="+mn-cs"/>
                      </a:endParaRPr>
                    </a:p>
                  </a:txBody>
                  <a:tcPr marL="364931" marR="364931" marT="0" marB="0" anchor="ctr"/>
                </a:tc>
                <a:extLst>
                  <a:ext uri="{0D108BD9-81ED-4DB2-BD59-A6C34878D82A}">
                    <a16:rowId xmlns:a16="http://schemas.microsoft.com/office/drawing/2014/main" xmlns="" val="10000"/>
                  </a:ext>
                </a:extLst>
              </a:tr>
              <a:tr h="1054296">
                <a:tc>
                  <a:txBody>
                    <a:bodyPr/>
                    <a:lstStyle/>
                    <a:p>
                      <a:pPr indent="0" algn="ctr">
                        <a:lnSpc>
                          <a:spcPct val="100000"/>
                        </a:lnSpc>
                        <a:spcAft>
                          <a:spcPts val="0"/>
                        </a:spcAft>
                      </a:pPr>
                      <a:r>
                        <a:rPr lang="en-US" altLang="zh-CN" sz="4800" b="1" kern="0" dirty="0">
                          <a:solidFill>
                            <a:schemeClr val="lt1"/>
                          </a:solidFill>
                          <a:effectLst/>
                          <a:latin typeface="微软雅黑" panose="020B0503020204020204" charset="-122"/>
                          <a:ea typeface="微软雅黑" panose="020B0503020204020204" charset="-122"/>
                          <a:cs typeface="+mn-cs"/>
                        </a:rPr>
                        <a:t>tag</a:t>
                      </a:r>
                      <a:endParaRPr lang="zh-CN" sz="4800" b="1" kern="0" dirty="0">
                        <a:solidFill>
                          <a:schemeClr val="lt1"/>
                        </a:solidFill>
                        <a:effectLst/>
                        <a:latin typeface="微软雅黑" panose="020B0503020204020204" charset="-122"/>
                        <a:ea typeface="微软雅黑" panose="020B0503020204020204" charset="-122"/>
                        <a:cs typeface="+mn-cs"/>
                      </a:endParaRPr>
                    </a:p>
                  </a:txBody>
                  <a:tcPr marL="364931" marR="364931" marT="0" marB="0" anchor="ctr"/>
                </a:tc>
                <a:tc>
                  <a:txBody>
                    <a:bodyPr/>
                    <a:lstStyle/>
                    <a:p>
                      <a:pPr indent="0" algn="ctr">
                        <a:lnSpc>
                          <a:spcPct val="100000"/>
                        </a:lnSpc>
                        <a:spcAft>
                          <a:spcPts val="0"/>
                        </a:spcAft>
                      </a:pPr>
                      <a:r>
                        <a:rPr lang="en-US" sz="4800" kern="0" dirty="0">
                          <a:solidFill>
                            <a:schemeClr val="dk1"/>
                          </a:solidFill>
                          <a:effectLst/>
                          <a:latin typeface="微软雅黑" panose="020B0503020204020204" charset="-122"/>
                          <a:ea typeface="微软雅黑" panose="020B0503020204020204" charset="-122"/>
                          <a:cs typeface="+mn-cs"/>
                        </a:rPr>
                        <a:t>tag</a:t>
                      </a:r>
                      <a:r>
                        <a:rPr lang="zh-CN" altLang="en-US" sz="4800" kern="0" dirty="0">
                          <a:solidFill>
                            <a:schemeClr val="dk1"/>
                          </a:solidFill>
                          <a:effectLst/>
                          <a:latin typeface="微软雅黑" panose="020B0503020204020204" charset="-122"/>
                          <a:ea typeface="微软雅黑" panose="020B0503020204020204" charset="-122"/>
                          <a:cs typeface="+mn-cs"/>
                        </a:rPr>
                        <a:t>特征</a:t>
                      </a:r>
                      <a:endParaRPr lang="en-US" sz="4800" kern="0" dirty="0">
                        <a:solidFill>
                          <a:schemeClr val="dk1"/>
                        </a:solidFill>
                        <a:effectLst/>
                        <a:latin typeface="微软雅黑" panose="020B0503020204020204" charset="-122"/>
                        <a:ea typeface="微软雅黑" panose="020B0503020204020204" charset="-122"/>
                        <a:cs typeface="+mn-cs"/>
                      </a:endParaRPr>
                    </a:p>
                  </a:txBody>
                  <a:tcPr marL="364931" marR="364931" marT="0" marB="0" anchor="ctr"/>
                </a:tc>
                <a:extLst>
                  <a:ext uri="{0D108BD9-81ED-4DB2-BD59-A6C34878D82A}">
                    <a16:rowId xmlns:a16="http://schemas.microsoft.com/office/drawing/2014/main" xmlns="" val="10001"/>
                  </a:ext>
                </a:extLst>
              </a:tr>
              <a:tr h="1054296">
                <a:tc>
                  <a:txBody>
                    <a:bodyPr/>
                    <a:lstStyle/>
                    <a:p>
                      <a:pPr indent="0" algn="ctr">
                        <a:lnSpc>
                          <a:spcPct val="100000"/>
                        </a:lnSpc>
                        <a:spcAft>
                          <a:spcPts val="0"/>
                        </a:spcAft>
                      </a:pPr>
                      <a:r>
                        <a:rPr lang="en-US" altLang="zh-CN" sz="4800" b="1" kern="0" dirty="0" err="1">
                          <a:solidFill>
                            <a:schemeClr val="lt1"/>
                          </a:solidFill>
                          <a:effectLst/>
                          <a:latin typeface="微软雅黑" panose="020B0503020204020204" charset="-122"/>
                          <a:ea typeface="微软雅黑" panose="020B0503020204020204" charset="-122"/>
                          <a:cs typeface="+mn-cs"/>
                        </a:rPr>
                        <a:t>tag_appr_flag</a:t>
                      </a:r>
                      <a:endParaRPr lang="zh-CN" sz="4800" b="1" kern="0" dirty="0">
                        <a:solidFill>
                          <a:schemeClr val="lt1"/>
                        </a:solidFill>
                        <a:effectLst/>
                        <a:latin typeface="微软雅黑" panose="020B0503020204020204" charset="-122"/>
                        <a:ea typeface="微软雅黑" panose="020B0503020204020204" charset="-122"/>
                        <a:cs typeface="+mn-cs"/>
                      </a:endParaRPr>
                    </a:p>
                  </a:txBody>
                  <a:tcPr marL="364931" marR="364931" marT="0" marB="0" anchor="ctr"/>
                </a:tc>
                <a:tc>
                  <a:txBody>
                    <a:bodyPr/>
                    <a:lstStyle/>
                    <a:p>
                      <a:pPr indent="0" algn="ctr">
                        <a:lnSpc>
                          <a:spcPct val="100000"/>
                        </a:lnSpc>
                        <a:spcAft>
                          <a:spcPts val="0"/>
                        </a:spcAft>
                      </a:pPr>
                      <a:r>
                        <a:rPr lang="en-US" altLang="zh-CN" sz="4800" kern="0" dirty="0">
                          <a:solidFill>
                            <a:schemeClr val="dk1"/>
                          </a:solidFill>
                          <a:effectLst/>
                          <a:latin typeface="微软雅黑" panose="020B0503020204020204" charset="-122"/>
                          <a:ea typeface="微软雅黑" panose="020B0503020204020204" charset="-122"/>
                          <a:cs typeface="+mn-cs"/>
                        </a:rPr>
                        <a:t>tag</a:t>
                      </a:r>
                      <a:r>
                        <a:rPr lang="zh-CN" altLang="en-US" sz="4800" kern="0" dirty="0">
                          <a:solidFill>
                            <a:schemeClr val="dk1"/>
                          </a:solidFill>
                          <a:effectLst/>
                          <a:latin typeface="微软雅黑" panose="020B0503020204020204" charset="-122"/>
                          <a:ea typeface="微软雅黑" panose="020B0503020204020204" charset="-122"/>
                          <a:cs typeface="+mn-cs"/>
                        </a:rPr>
                        <a:t>是否在</a:t>
                      </a:r>
                      <a:r>
                        <a:rPr lang="en-US" altLang="zh-CN" sz="4800" kern="0" dirty="0">
                          <a:solidFill>
                            <a:schemeClr val="dk1"/>
                          </a:solidFill>
                          <a:effectLst/>
                          <a:latin typeface="微软雅黑" panose="020B0503020204020204" charset="-122"/>
                          <a:ea typeface="微软雅黑" panose="020B0503020204020204" charset="-122"/>
                          <a:cs typeface="+mn-cs"/>
                        </a:rPr>
                        <a:t>query</a:t>
                      </a:r>
                      <a:r>
                        <a:rPr lang="zh-CN" altLang="en-US" sz="4800" kern="0" dirty="0">
                          <a:solidFill>
                            <a:schemeClr val="dk1"/>
                          </a:solidFill>
                          <a:effectLst/>
                          <a:latin typeface="微软雅黑" panose="020B0503020204020204" charset="-122"/>
                          <a:ea typeface="微软雅黑" panose="020B0503020204020204" charset="-122"/>
                          <a:cs typeface="+mn-cs"/>
                        </a:rPr>
                        <a:t>中</a:t>
                      </a:r>
                      <a:endParaRPr lang="zh-CN" sz="4800" kern="0" dirty="0">
                        <a:solidFill>
                          <a:schemeClr val="dk1"/>
                        </a:solidFill>
                        <a:effectLst/>
                        <a:latin typeface="微软雅黑" panose="020B0503020204020204" charset="-122"/>
                        <a:ea typeface="微软雅黑" panose="020B0503020204020204" charset="-122"/>
                        <a:cs typeface="+mn-cs"/>
                      </a:endParaRPr>
                    </a:p>
                  </a:txBody>
                  <a:tcPr marL="364931" marR="364931" marT="0" marB="0" anchor="ctr"/>
                </a:tc>
                <a:extLst>
                  <a:ext uri="{0D108BD9-81ED-4DB2-BD59-A6C34878D82A}">
                    <a16:rowId xmlns:a16="http://schemas.microsoft.com/office/drawing/2014/main" xmlns="" val="10002"/>
                  </a:ext>
                </a:extLst>
              </a:tr>
              <a:tr h="1054296">
                <a:tc>
                  <a:txBody>
                    <a:bodyPr/>
                    <a:lstStyle/>
                    <a:p>
                      <a:pPr indent="0" algn="ctr">
                        <a:lnSpc>
                          <a:spcPct val="100000"/>
                        </a:lnSpc>
                        <a:spcAft>
                          <a:spcPts val="0"/>
                        </a:spcAft>
                      </a:pPr>
                      <a:r>
                        <a:rPr lang="en-US" altLang="zh-CN" sz="4800" b="1" kern="0" dirty="0" err="1">
                          <a:solidFill>
                            <a:schemeClr val="lt1"/>
                          </a:solidFill>
                          <a:effectLst/>
                          <a:latin typeface="微软雅黑" panose="020B0503020204020204" charset="-122"/>
                          <a:ea typeface="微软雅黑" panose="020B0503020204020204" charset="-122"/>
                          <a:cs typeface="+mn-cs"/>
                        </a:rPr>
                        <a:t>tag_convert</a:t>
                      </a:r>
                      <a:endParaRPr lang="zh-CN" sz="4800" b="1" kern="0" dirty="0">
                        <a:solidFill>
                          <a:schemeClr val="lt1"/>
                        </a:solidFill>
                        <a:effectLst/>
                        <a:latin typeface="微软雅黑" panose="020B0503020204020204" charset="-122"/>
                        <a:ea typeface="微软雅黑" panose="020B0503020204020204" charset="-122"/>
                        <a:cs typeface="+mn-cs"/>
                      </a:endParaRPr>
                    </a:p>
                  </a:txBody>
                  <a:tcPr marL="364931" marR="364931" marT="0" marB="0" anchor="ctr"/>
                </a:tc>
                <a:tc>
                  <a:txBody>
                    <a:bodyPr/>
                    <a:lstStyle/>
                    <a:p>
                      <a:pPr indent="0" algn="ctr">
                        <a:lnSpc>
                          <a:spcPct val="100000"/>
                        </a:lnSpc>
                        <a:spcAft>
                          <a:spcPts val="0"/>
                        </a:spcAft>
                      </a:pPr>
                      <a:r>
                        <a:rPr lang="en-US" altLang="zh-CN" sz="4800" kern="0" dirty="0">
                          <a:solidFill>
                            <a:schemeClr val="dk1"/>
                          </a:solidFill>
                          <a:effectLst/>
                          <a:latin typeface="微软雅黑" panose="020B0503020204020204" charset="-122"/>
                          <a:ea typeface="微软雅黑" panose="020B0503020204020204" charset="-122"/>
                          <a:cs typeface="+mn-cs"/>
                        </a:rPr>
                        <a:t>tag</a:t>
                      </a:r>
                      <a:r>
                        <a:rPr lang="zh-CN" altLang="en-US" sz="4800" kern="0" dirty="0">
                          <a:solidFill>
                            <a:schemeClr val="dk1"/>
                          </a:solidFill>
                          <a:effectLst/>
                          <a:latin typeface="微软雅黑" panose="020B0503020204020204" charset="-122"/>
                          <a:ea typeface="微软雅黑" panose="020B0503020204020204" charset="-122"/>
                          <a:cs typeface="+mn-cs"/>
                        </a:rPr>
                        <a:t>转化率</a:t>
                      </a:r>
                      <a:endParaRPr lang="zh-CN" sz="4800" kern="0" dirty="0">
                        <a:solidFill>
                          <a:schemeClr val="dk1"/>
                        </a:solidFill>
                        <a:effectLst/>
                        <a:latin typeface="微软雅黑" panose="020B0503020204020204" charset="-122"/>
                        <a:ea typeface="微软雅黑" panose="020B0503020204020204" charset="-122"/>
                        <a:cs typeface="+mn-cs"/>
                      </a:endParaRPr>
                    </a:p>
                  </a:txBody>
                  <a:tcPr marL="364931" marR="364931" marT="0" marB="0" anchor="ctr"/>
                </a:tc>
                <a:extLst>
                  <a:ext uri="{0D108BD9-81ED-4DB2-BD59-A6C34878D82A}">
                    <a16:rowId xmlns:a16="http://schemas.microsoft.com/office/drawing/2014/main" xmlns="" val="10003"/>
                  </a:ext>
                </a:extLst>
              </a:tr>
            </a:tbl>
          </a:graphicData>
        </a:graphic>
      </p:graphicFrame>
      <p:sp>
        <p:nvSpPr>
          <p:cNvPr id="16" name="文本框 15"/>
          <p:cNvSpPr txBox="1"/>
          <p:nvPr/>
        </p:nvSpPr>
        <p:spPr>
          <a:xfrm>
            <a:off x="24306199" y="12125052"/>
            <a:ext cx="15116639" cy="867802"/>
          </a:xfrm>
          <a:prstGeom prst="rect">
            <a:avLst/>
          </a:prstGeom>
          <a:noFill/>
        </p:spPr>
        <p:txBody>
          <a:bodyPr wrap="none" rtlCol="0">
            <a:spAutoFit/>
          </a:bodyPr>
          <a:lstStyle/>
          <a:p>
            <a:r>
              <a:rPr lang="zh-CN" altLang="en-US" sz="5040" b="1" dirty="0">
                <a:latin typeface="微软雅黑" panose="020B0503020204020204" charset="-122"/>
                <a:ea typeface="微软雅黑" panose="020B0503020204020204" charset="-122"/>
              </a:rPr>
              <a:t>备注：转化率为加贝叶斯平滑十折有序计算的点击率</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738" y="12782903"/>
            <a:ext cx="13757477" cy="7777428"/>
          </a:xfrm>
          <a:prstGeom prst="rect">
            <a:avLst/>
          </a:prstGeom>
        </p:spPr>
      </p:pic>
      <p:pic>
        <p:nvPicPr>
          <p:cNvPr id="5" name="图片 4"/>
          <p:cNvPicPr>
            <a:picLocks noChangeAspect="1"/>
          </p:cNvPicPr>
          <p:nvPr/>
        </p:nvPicPr>
        <p:blipFill>
          <a:blip r:embed="rId4"/>
          <a:stretch>
            <a:fillRect/>
          </a:stretch>
        </p:blipFill>
        <p:spPr>
          <a:xfrm>
            <a:off x="3398589" y="4460049"/>
            <a:ext cx="14208300" cy="8322854"/>
          </a:xfrm>
          <a:prstGeom prst="rect">
            <a:avLst/>
          </a:prstGeom>
        </p:spPr>
      </p:pic>
      <p:sp>
        <p:nvSpPr>
          <p:cNvPr id="27" name="Rectangle 2"/>
          <p:cNvSpPr>
            <a:spLocks noChangeArrowheads="1"/>
          </p:cNvSpPr>
          <p:nvPr/>
        </p:nvSpPr>
        <p:spPr bwMode="auto">
          <a:xfrm>
            <a:off x="29313727" y="18105876"/>
            <a:ext cx="11776363" cy="1210310"/>
          </a:xfrm>
          <a:prstGeom prst="rect">
            <a:avLst/>
          </a:prstGeom>
          <a:solidFill>
            <a:schemeClr val="accent4">
              <a:lumMod val="40000"/>
              <a:lumOff val="60000"/>
            </a:schemeClr>
          </a:solid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1" lang="zh-CN" altLang="en-US" sz="6000" dirty="0">
                <a:latin typeface="微软雅黑" panose="020B0503020204020204" charset="-122"/>
                <a:ea typeface="微软雅黑" panose="020B0503020204020204" charset="-122"/>
              </a:rPr>
              <a:t>初赛时线上</a:t>
            </a:r>
            <a:r>
              <a:rPr kumimoji="1" lang="en-US" altLang="zh-CN" sz="6000" dirty="0">
                <a:latin typeface="微软雅黑" panose="020B0503020204020204" charset="-122"/>
                <a:ea typeface="微软雅黑" panose="020B0503020204020204" charset="-122"/>
              </a:rPr>
              <a:t>A</a:t>
            </a:r>
            <a:r>
              <a:rPr kumimoji="1" lang="zh-CN" altLang="en-US" sz="6000" dirty="0">
                <a:latin typeface="微软雅黑" panose="020B0503020204020204" charset="-122"/>
                <a:ea typeface="微软雅黑" panose="020B0503020204020204" charset="-122"/>
              </a:rPr>
              <a:t>榜提升约</a:t>
            </a:r>
            <a:r>
              <a:rPr kumimoji="1" lang="en-US" altLang="zh-CN" sz="6000" dirty="0">
                <a:latin typeface="微软雅黑" panose="020B0503020204020204" charset="-122"/>
                <a:ea typeface="微软雅黑" panose="020B0503020204020204" charset="-122"/>
              </a:rPr>
              <a:t>2</a:t>
            </a:r>
            <a:r>
              <a:rPr kumimoji="1" lang="zh-CN" altLang="en-US" sz="6000" dirty="0">
                <a:latin typeface="微软雅黑" panose="020B0503020204020204" charset="-122"/>
                <a:ea typeface="微软雅黑" panose="020B0503020204020204" charset="-122"/>
              </a:rPr>
              <a:t>个千</a:t>
            </a:r>
          </a:p>
        </p:txBody>
      </p:sp>
      <p:sp>
        <p:nvSpPr>
          <p:cNvPr id="28" name="圆角矩形 27"/>
          <p:cNvSpPr/>
          <p:nvPr/>
        </p:nvSpPr>
        <p:spPr>
          <a:xfrm>
            <a:off x="24306199" y="18103963"/>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提升效果</a:t>
            </a:r>
          </a:p>
        </p:txBody>
      </p:sp>
      <p:sp>
        <p:nvSpPr>
          <p:cNvPr id="29" name="矩形 28"/>
          <p:cNvSpPr/>
          <p:nvPr/>
        </p:nvSpPr>
        <p:spPr>
          <a:xfrm>
            <a:off x="21130344" y="3913578"/>
            <a:ext cx="16472917" cy="1631665"/>
          </a:xfrm>
          <a:prstGeom prst="rect">
            <a:avLst/>
          </a:prstGeom>
        </p:spPr>
        <p:txBody>
          <a:bodyPr wrap="square">
            <a:spAutoFit/>
          </a:bodyPr>
          <a:lstStyle/>
          <a:p>
            <a:pPr defTabSz="2268220">
              <a:lnSpc>
                <a:spcPct val="150000"/>
              </a:lnSpc>
            </a:pPr>
            <a:r>
              <a:rPr lang="zh-CN" altLang="en-US" sz="7560" dirty="0">
                <a:latin typeface="微软雅黑" panose="020B0503020204020204" charset="-122"/>
                <a:ea typeface="微软雅黑" panose="020B0503020204020204" charset="-122"/>
              </a:rPr>
              <a:t>（四）末词（</a:t>
            </a:r>
            <a:r>
              <a:rPr lang="en-US" altLang="zh-CN" sz="7560" dirty="0">
                <a:latin typeface="微软雅黑" panose="020B0503020204020204" charset="-122"/>
                <a:ea typeface="微软雅黑" panose="020B0503020204020204" charset="-122"/>
              </a:rPr>
              <a:t>tag</a:t>
            </a:r>
            <a:r>
              <a:rPr lang="zh-CN" altLang="en-US" sz="7560" dirty="0">
                <a:latin typeface="微软雅黑" panose="020B0503020204020204" charset="-122"/>
                <a:ea typeface="微软雅黑" panose="020B0503020204020204" charset="-122"/>
              </a:rPr>
              <a:t>）的信息数据挖掘</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FD99169D-DC57-644E-97A1-7F094C7AE782}"/>
              </a:ext>
            </a:extLst>
          </p:cNvPr>
          <p:cNvSpPr/>
          <p:nvPr/>
        </p:nvSpPr>
        <p:spPr>
          <a:xfrm>
            <a:off x="27302440" y="9476323"/>
            <a:ext cx="12976880" cy="2646878"/>
          </a:xfrm>
          <a:prstGeom prst="rect">
            <a:avLst/>
          </a:prstGeom>
        </p:spPr>
        <p:txBody>
          <a:bodyPr wrap="square">
            <a:spAutoFit/>
          </a:bodyPr>
          <a:lstStyle/>
          <a:p>
            <a:r>
              <a:rPr lang="zh-CN" altLang="en-US" sz="16600" dirty="0">
                <a:solidFill>
                  <a:schemeClr val="bg1"/>
                </a:solidFill>
                <a:latin typeface="微软雅黑" panose="020B0503020204020204" charset="-122"/>
                <a:ea typeface="微软雅黑" panose="020B0503020204020204" charset="-122"/>
                <a:cs typeface="+mn-ea"/>
                <a:sym typeface="+mn-lt"/>
              </a:rPr>
              <a:t>算法模型方案</a:t>
            </a:r>
          </a:p>
        </p:txBody>
      </p:sp>
    </p:spTree>
    <p:extLst>
      <p:ext uri="{BB962C8B-B14F-4D97-AF65-F5344CB8AC3E}">
        <p14:creationId xmlns:p14="http://schemas.microsoft.com/office/powerpoint/2010/main" val="5530951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3721292" y="1143713"/>
            <a:ext cx="8116325" cy="1795909"/>
          </a:xfrm>
          <a:prstGeom prst="rect">
            <a:avLst/>
          </a:prstGeom>
          <a:noFill/>
        </p:spPr>
        <p:txBody>
          <a:bodyPr wrap="none" lIns="282734" tIns="141367" rIns="282734" bIns="141367" rtlCol="0">
            <a:spAutoFit/>
          </a:bodyPr>
          <a:lstStyle/>
          <a:p>
            <a:pPr defTabSz="3365500">
              <a:defRPr/>
            </a:pPr>
            <a:r>
              <a:rPr lang="en-US" altLang="zh-CN" sz="9815" b="1" kern="0" dirty="0">
                <a:solidFill>
                  <a:schemeClr val="bg1"/>
                </a:solidFill>
                <a:latin typeface="Microsoft YaHei" panose="020B0503020204020204" pitchFamily="34" charset="-122"/>
                <a:ea typeface="Microsoft YaHei" panose="020B0503020204020204" pitchFamily="34" charset="-122"/>
              </a:rPr>
              <a:t>LGB</a:t>
            </a:r>
            <a:r>
              <a:rPr lang="zh-CN" altLang="en-US" sz="9815" b="1" kern="0" dirty="0">
                <a:solidFill>
                  <a:schemeClr val="bg1"/>
                </a:solidFill>
                <a:latin typeface="Microsoft YaHei" panose="020B0503020204020204" pitchFamily="34" charset="-122"/>
                <a:ea typeface="Microsoft YaHei" panose="020B0503020204020204" pitchFamily="34" charset="-122"/>
              </a:rPr>
              <a:t>模型方案</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graphicFrame>
        <p:nvGraphicFramePr>
          <p:cNvPr id="9" name="表格 8">
            <a:extLst>
              <a:ext uri="{FF2B5EF4-FFF2-40B4-BE49-F238E27FC236}">
                <a16:creationId xmlns:a16="http://schemas.microsoft.com/office/drawing/2014/main" xmlns="" id="{187B041D-26EE-634A-A5CA-2218A1510EE8}"/>
              </a:ext>
            </a:extLst>
          </p:cNvPr>
          <p:cNvGraphicFramePr>
            <a:graphicFrameLocks noGrp="1"/>
          </p:cNvGraphicFramePr>
          <p:nvPr>
            <p:extLst>
              <p:ext uri="{D42A27DB-BD31-4B8C-83A1-F6EECF244321}">
                <p14:modId xmlns:p14="http://schemas.microsoft.com/office/powerpoint/2010/main" val="2297107635"/>
              </p:ext>
            </p:extLst>
          </p:nvPr>
        </p:nvGraphicFramePr>
        <p:xfrm>
          <a:off x="3721292" y="9692640"/>
          <a:ext cx="19941955" cy="5333333"/>
        </p:xfrm>
        <a:graphic>
          <a:graphicData uri="http://schemas.openxmlformats.org/drawingml/2006/table">
            <a:tbl>
              <a:tblPr firstRow="1" bandRow="1">
                <a:tableStyleId>{5C22544A-7EE6-4342-B048-85BDC9FD1C3A}</a:tableStyleId>
              </a:tblPr>
              <a:tblGrid>
                <a:gridCol w="7003194">
                  <a:extLst>
                    <a:ext uri="{9D8B030D-6E8A-4147-A177-3AD203B41FA5}">
                      <a16:colId xmlns:a16="http://schemas.microsoft.com/office/drawing/2014/main" xmlns="" val="1456390332"/>
                    </a:ext>
                  </a:extLst>
                </a:gridCol>
                <a:gridCol w="6629400">
                  <a:extLst>
                    <a:ext uri="{9D8B030D-6E8A-4147-A177-3AD203B41FA5}">
                      <a16:colId xmlns:a16="http://schemas.microsoft.com/office/drawing/2014/main" xmlns="" val="20001"/>
                    </a:ext>
                  </a:extLst>
                </a:gridCol>
                <a:gridCol w="6309361">
                  <a:extLst>
                    <a:ext uri="{9D8B030D-6E8A-4147-A177-3AD203B41FA5}">
                      <a16:colId xmlns:a16="http://schemas.microsoft.com/office/drawing/2014/main" xmlns="" val="20002"/>
                    </a:ext>
                  </a:extLst>
                </a:gridCol>
              </a:tblGrid>
              <a:tr h="1091645">
                <a:tc>
                  <a:txBody>
                    <a:bodyPr/>
                    <a:lstStyle/>
                    <a:p>
                      <a:pPr algn="ctr"/>
                      <a:r>
                        <a:rPr lang="zh-CN" altLang="en-US" sz="6400" b="1" kern="1200" dirty="0">
                          <a:solidFill>
                            <a:schemeClr val="bg1"/>
                          </a:solidFill>
                          <a:latin typeface="Microsoft YaHei" panose="020B0503020204020204" pitchFamily="34" charset="-122"/>
                          <a:ea typeface="Microsoft YaHei" panose="020B0503020204020204" pitchFamily="34" charset="-122"/>
                          <a:cs typeface="+mn-cs"/>
                        </a:rPr>
                        <a:t>模型名称</a:t>
                      </a:r>
                    </a:p>
                  </a:txBody>
                  <a:tcPr marL="109164" marR="109164" marT="54582" marB="54582" anchor="ctr"/>
                </a:tc>
                <a:tc>
                  <a:txBody>
                    <a:bodyPr/>
                    <a:lstStyle/>
                    <a:p>
                      <a:pPr algn="ctr"/>
                      <a:r>
                        <a:rPr lang="zh-CN" altLang="en-US" sz="6400" kern="1200" dirty="0">
                          <a:solidFill>
                            <a:schemeClr val="bg1"/>
                          </a:solidFill>
                          <a:latin typeface="Microsoft YaHei" panose="020B0503020204020204" pitchFamily="34" charset="-122"/>
                          <a:ea typeface="Microsoft YaHei" panose="020B0503020204020204" pitchFamily="34" charset="-122"/>
                          <a:cs typeface="+mn-cs"/>
                        </a:rPr>
                        <a:t>使用数据</a:t>
                      </a:r>
                    </a:p>
                  </a:txBody>
                  <a:tcPr marL="109164" marR="109164" marT="54582" marB="54582" anchor="ctr"/>
                </a:tc>
                <a:tc>
                  <a:txBody>
                    <a:bodyPr/>
                    <a:lstStyle/>
                    <a:p>
                      <a:pPr algn="ctr"/>
                      <a:r>
                        <a:rPr lang="zh-CN" altLang="en-US" sz="6400" kern="1200" dirty="0">
                          <a:solidFill>
                            <a:schemeClr val="bg1"/>
                          </a:solidFill>
                          <a:latin typeface="Microsoft YaHei" panose="020B0503020204020204" pitchFamily="34" charset="-122"/>
                          <a:ea typeface="Microsoft YaHei" panose="020B0503020204020204" pitchFamily="34" charset="-122"/>
                          <a:cs typeface="+mn-cs"/>
                        </a:rPr>
                        <a:t>线下</a:t>
                      </a:r>
                    </a:p>
                  </a:txBody>
                  <a:tcPr marL="109164" marR="109164" marT="54582" marB="54582" anchor="ctr"/>
                </a:tc>
                <a:extLst>
                  <a:ext uri="{0D108BD9-81ED-4DB2-BD59-A6C34878D82A}">
                    <a16:rowId xmlns:a16="http://schemas.microsoft.com/office/drawing/2014/main" xmlns="" val="183902043"/>
                  </a:ext>
                </a:extLst>
              </a:tr>
              <a:tr h="1140769">
                <a:tc>
                  <a:txBody>
                    <a:bodyPr/>
                    <a:lstStyle/>
                    <a:p>
                      <a:pPr algn="ctr"/>
                      <a:r>
                        <a:rPr lang="en-US" altLang="zh-CN" sz="6400" kern="1200" dirty="0">
                          <a:solidFill>
                            <a:schemeClr val="dk1"/>
                          </a:solidFill>
                          <a:latin typeface="Microsoft YaHei" panose="020B0503020204020204" pitchFamily="34" charset="-122"/>
                          <a:ea typeface="Microsoft YaHei" panose="020B0503020204020204" pitchFamily="34" charset="-122"/>
                          <a:cs typeface="+mn-cs"/>
                        </a:rPr>
                        <a:t>LGB</a:t>
                      </a:r>
                    </a:p>
                    <a:p>
                      <a:pPr algn="ctr"/>
                      <a:r>
                        <a:rPr lang="en-US" altLang="zh-CN" sz="6400" kern="1200" dirty="0">
                          <a:solidFill>
                            <a:schemeClr val="dk1"/>
                          </a:solidFill>
                          <a:latin typeface="Microsoft YaHei" panose="020B0503020204020204" pitchFamily="34" charset="-122"/>
                          <a:ea typeface="Microsoft YaHei" panose="020B0503020204020204" pitchFamily="34" charset="-122"/>
                          <a:cs typeface="+mn-cs"/>
                        </a:rPr>
                        <a:t>(</a:t>
                      </a:r>
                      <a:r>
                        <a:rPr lang="zh-CN" altLang="en-US" sz="6400" kern="1200" dirty="0">
                          <a:solidFill>
                            <a:schemeClr val="dk1"/>
                          </a:solidFill>
                          <a:latin typeface="Microsoft YaHei" panose="020B0503020204020204" pitchFamily="34" charset="-122"/>
                          <a:ea typeface="Microsoft YaHei" panose="020B0503020204020204" pitchFamily="34" charset="-122"/>
                          <a:cs typeface="+mn-cs"/>
                        </a:rPr>
                        <a:t>二分类</a:t>
                      </a:r>
                      <a:r>
                        <a:rPr lang="en-US" altLang="zh-CN" sz="6400" kern="1200" dirty="0">
                          <a:solidFill>
                            <a:schemeClr val="dk1"/>
                          </a:solidFill>
                          <a:latin typeface="Microsoft YaHei" panose="020B0503020204020204" pitchFamily="34" charset="-122"/>
                          <a:ea typeface="Microsoft YaHei" panose="020B0503020204020204" pitchFamily="34" charset="-122"/>
                          <a:cs typeface="+mn-cs"/>
                        </a:rPr>
                        <a:t>)</a:t>
                      </a:r>
                      <a:endParaRPr lang="zh-CN" altLang="en-US" sz="6400" kern="1200" dirty="0">
                        <a:solidFill>
                          <a:schemeClr val="dk1"/>
                        </a:solidFill>
                        <a:latin typeface="Microsoft YaHei" panose="020B0503020204020204" pitchFamily="34" charset="-122"/>
                        <a:ea typeface="Microsoft YaHei" panose="020B0503020204020204" pitchFamily="34" charset="-122"/>
                        <a:cs typeface="+mn-cs"/>
                      </a:endParaRPr>
                    </a:p>
                  </a:txBody>
                  <a:tcPr marL="109164" marR="109164" marT="54582" marB="54582" anchor="ctr"/>
                </a:tc>
                <a:tc>
                  <a:txBody>
                    <a:bodyPr/>
                    <a:lstStyle/>
                    <a:p>
                      <a:pPr algn="ctr"/>
                      <a:r>
                        <a:rPr lang="en-US" altLang="zh-CN" sz="6800" dirty="0"/>
                        <a:t>2kw</a:t>
                      </a:r>
                      <a:endParaRPr lang="zh-CN" altLang="en-US" sz="6800" dirty="0"/>
                    </a:p>
                  </a:txBody>
                  <a:tcPr marL="109164" marR="109164" marT="54582" marB="54582" anchor="ctr"/>
                </a:tc>
                <a:tc>
                  <a:txBody>
                    <a:bodyPr/>
                    <a:lstStyle/>
                    <a:p>
                      <a:pPr marL="0" marR="0" indent="0" algn="ctr" defTabSz="2879725" rtl="0" eaLnBrk="1" fontAlgn="auto" latinLnBrk="0" hangingPunct="1">
                        <a:lnSpc>
                          <a:spcPct val="100000"/>
                        </a:lnSpc>
                        <a:spcBef>
                          <a:spcPts val="0"/>
                        </a:spcBef>
                        <a:spcAft>
                          <a:spcPts val="0"/>
                        </a:spcAft>
                        <a:buClrTx/>
                        <a:buSzTx/>
                        <a:buFontTx/>
                        <a:buNone/>
                        <a:tabLst/>
                        <a:defRPr/>
                      </a:pPr>
                      <a:r>
                        <a:rPr lang="en-US" altLang="zh-CN" sz="6800" dirty="0"/>
                        <a:t>0.65028</a:t>
                      </a:r>
                      <a:endParaRPr lang="zh-CN" altLang="en-US" sz="5700" kern="1200" dirty="0">
                        <a:solidFill>
                          <a:schemeClr val="dk1"/>
                        </a:solidFill>
                        <a:latin typeface="+mn-lt"/>
                        <a:ea typeface="+mn-ea"/>
                        <a:cs typeface="+mn-cs"/>
                      </a:endParaRPr>
                    </a:p>
                  </a:txBody>
                  <a:tcPr marL="109164" marR="109164" marT="54582" marB="54582" anchor="ctr"/>
                </a:tc>
                <a:extLst>
                  <a:ext uri="{0D108BD9-81ED-4DB2-BD59-A6C34878D82A}">
                    <a16:rowId xmlns:a16="http://schemas.microsoft.com/office/drawing/2014/main" xmlns="" val="10001"/>
                  </a:ext>
                </a:extLst>
              </a:tr>
              <a:tr h="1140769">
                <a:tc>
                  <a:txBody>
                    <a:bodyPr/>
                    <a:lstStyle/>
                    <a:p>
                      <a:pPr algn="ctr"/>
                      <a:r>
                        <a:rPr lang="en-US" altLang="zh-CN" sz="6400" kern="1200" dirty="0">
                          <a:solidFill>
                            <a:schemeClr val="dk1"/>
                          </a:solidFill>
                          <a:latin typeface="Microsoft YaHei" panose="020B0503020204020204" pitchFamily="34" charset="-122"/>
                          <a:ea typeface="Microsoft YaHei" panose="020B0503020204020204" pitchFamily="34" charset="-122"/>
                          <a:cs typeface="+mn-cs"/>
                        </a:rPr>
                        <a:t>LGB</a:t>
                      </a:r>
                      <a:endParaRPr lang="en-US" altLang="zh-CN" sz="6400" kern="1200" baseline="0" dirty="0">
                        <a:solidFill>
                          <a:schemeClr val="dk1"/>
                        </a:solidFill>
                        <a:latin typeface="Microsoft YaHei" panose="020B0503020204020204" pitchFamily="34" charset="-122"/>
                        <a:ea typeface="Microsoft YaHei" panose="020B0503020204020204" pitchFamily="34" charset="-122"/>
                        <a:cs typeface="+mn-cs"/>
                      </a:endParaRPr>
                    </a:p>
                    <a:p>
                      <a:pPr algn="ctr"/>
                      <a:r>
                        <a:rPr lang="en-US" altLang="zh-CN" sz="6400" kern="1200" dirty="0">
                          <a:solidFill>
                            <a:schemeClr val="dk1"/>
                          </a:solidFill>
                          <a:latin typeface="Microsoft YaHei" panose="020B0503020204020204" pitchFamily="34" charset="-122"/>
                          <a:ea typeface="Microsoft YaHei" panose="020B0503020204020204" pitchFamily="34" charset="-122"/>
                          <a:cs typeface="+mn-cs"/>
                        </a:rPr>
                        <a:t>(</a:t>
                      </a:r>
                      <a:r>
                        <a:rPr lang="en-US" altLang="zh-CN" sz="6400" kern="1200" dirty="0" err="1">
                          <a:solidFill>
                            <a:schemeClr val="dk1"/>
                          </a:solidFill>
                          <a:latin typeface="Microsoft YaHei" panose="020B0503020204020204" pitchFamily="34" charset="-122"/>
                          <a:ea typeface="Microsoft YaHei" panose="020B0503020204020204" pitchFamily="34" charset="-122"/>
                          <a:cs typeface="+mn-cs"/>
                        </a:rPr>
                        <a:t>PairWise</a:t>
                      </a:r>
                      <a:r>
                        <a:rPr lang="en-US" altLang="zh-CN" sz="6400" kern="1200" dirty="0">
                          <a:solidFill>
                            <a:schemeClr val="dk1"/>
                          </a:solidFill>
                          <a:latin typeface="Microsoft YaHei" panose="020B0503020204020204" pitchFamily="34" charset="-122"/>
                          <a:ea typeface="Microsoft YaHei" panose="020B0503020204020204" pitchFamily="34" charset="-122"/>
                          <a:cs typeface="+mn-cs"/>
                        </a:rPr>
                        <a:t>)</a:t>
                      </a:r>
                      <a:endParaRPr lang="zh-CN" altLang="en-US" sz="6400" kern="1200" dirty="0">
                        <a:solidFill>
                          <a:schemeClr val="dk1"/>
                        </a:solidFill>
                        <a:latin typeface="Microsoft YaHei" panose="020B0503020204020204" pitchFamily="34" charset="-122"/>
                        <a:ea typeface="Microsoft YaHei" panose="020B0503020204020204" pitchFamily="34" charset="-122"/>
                        <a:cs typeface="+mn-cs"/>
                      </a:endParaRPr>
                    </a:p>
                  </a:txBody>
                  <a:tcPr marL="109164" marR="109164" marT="54582" marB="54582" anchor="ctr"/>
                </a:tc>
                <a:tc>
                  <a:txBody>
                    <a:bodyPr/>
                    <a:lstStyle/>
                    <a:p>
                      <a:pPr marL="0" marR="0" indent="0" algn="ctr" defTabSz="2879725" rtl="0" eaLnBrk="1" fontAlgn="auto" latinLnBrk="0" hangingPunct="1">
                        <a:lnSpc>
                          <a:spcPct val="100000"/>
                        </a:lnSpc>
                        <a:spcBef>
                          <a:spcPts val="0"/>
                        </a:spcBef>
                        <a:spcAft>
                          <a:spcPts val="0"/>
                        </a:spcAft>
                        <a:buClrTx/>
                        <a:buSzTx/>
                        <a:buFontTx/>
                        <a:buNone/>
                        <a:tabLst/>
                        <a:defRPr/>
                      </a:pPr>
                      <a:r>
                        <a:rPr lang="en-US" altLang="zh-CN" sz="6800" dirty="0"/>
                        <a:t>2kw</a:t>
                      </a:r>
                      <a:endParaRPr lang="zh-CN" altLang="en-US" sz="6800" dirty="0"/>
                    </a:p>
                  </a:txBody>
                  <a:tcPr marL="109164" marR="109164" marT="54582" marB="54582" anchor="ctr"/>
                </a:tc>
                <a:tc>
                  <a:txBody>
                    <a:bodyPr/>
                    <a:lstStyle/>
                    <a:p>
                      <a:pPr algn="ctr"/>
                      <a:r>
                        <a:rPr lang="en-US" altLang="zh-CN" sz="6800" b="0" i="0" kern="1200" dirty="0">
                          <a:solidFill>
                            <a:schemeClr val="dk1"/>
                          </a:solidFill>
                          <a:effectLst/>
                          <a:latin typeface="+mn-lt"/>
                          <a:ea typeface="+mn-ea"/>
                          <a:cs typeface="+mn-cs"/>
                        </a:rPr>
                        <a:t>0.65534</a:t>
                      </a:r>
                    </a:p>
                    <a:p>
                      <a:pPr algn="ctr"/>
                      <a:r>
                        <a:rPr lang="zh-CN" altLang="en-US" sz="6800" b="0" i="0" kern="1200" dirty="0">
                          <a:solidFill>
                            <a:schemeClr val="dk1"/>
                          </a:solidFill>
                          <a:effectLst/>
                          <a:latin typeface="+mn-lt"/>
                          <a:ea typeface="+mn-ea"/>
                          <a:cs typeface="+mn-cs"/>
                        </a:rPr>
                        <a:t>（</a:t>
                      </a:r>
                      <a:r>
                        <a:rPr lang="en-US" altLang="zh-CN" sz="6800" b="0" i="0" kern="1200" dirty="0">
                          <a:solidFill>
                            <a:schemeClr val="dk1"/>
                          </a:solidFill>
                          <a:effectLst/>
                          <a:latin typeface="+mn-lt"/>
                          <a:ea typeface="+mn-ea"/>
                          <a:cs typeface="+mn-cs"/>
                        </a:rPr>
                        <a:t>5k</a:t>
                      </a:r>
                      <a:r>
                        <a:rPr lang="zh-CN" altLang="en-US" sz="6800" b="0" i="0" kern="1200" dirty="0">
                          <a:solidFill>
                            <a:schemeClr val="dk1"/>
                          </a:solidFill>
                          <a:effectLst/>
                          <a:latin typeface="+mn-lt"/>
                          <a:ea typeface="+mn-ea"/>
                          <a:cs typeface="+mn-cs"/>
                        </a:rPr>
                        <a:t>提升）</a:t>
                      </a:r>
                      <a:endParaRPr lang="zh-CN" altLang="en-US" sz="6800" dirty="0"/>
                    </a:p>
                  </a:txBody>
                  <a:tcPr marL="109164" marR="109164" marT="54582" marB="54582" anchor="ctr"/>
                </a:tc>
                <a:extLst>
                  <a:ext uri="{0D108BD9-81ED-4DB2-BD59-A6C34878D82A}">
                    <a16:rowId xmlns:a16="http://schemas.microsoft.com/office/drawing/2014/main" xmlns="" val="10002"/>
                  </a:ext>
                </a:extLst>
              </a:tr>
            </a:tbl>
          </a:graphicData>
        </a:graphic>
      </p:graphicFrame>
      <p:sp>
        <p:nvSpPr>
          <p:cNvPr id="2" name="文本框 1"/>
          <p:cNvSpPr txBox="1"/>
          <p:nvPr/>
        </p:nvSpPr>
        <p:spPr>
          <a:xfrm>
            <a:off x="3721292" y="5989320"/>
            <a:ext cx="18497051" cy="1323439"/>
          </a:xfrm>
          <a:prstGeom prst="rect">
            <a:avLst/>
          </a:prstGeom>
          <a:noFill/>
        </p:spPr>
        <p:txBody>
          <a:bodyPr wrap="none" rtlCol="0">
            <a:spAutoFit/>
          </a:bodyPr>
          <a:lstStyle/>
          <a:p>
            <a:r>
              <a:rPr lang="en-US" altLang="zh-CN" sz="8000" dirty="0" smtClean="0">
                <a:latin typeface="Microsoft YaHei" panose="020B0503020204020204" pitchFamily="34" charset="-122"/>
                <a:ea typeface="Microsoft YaHei" panose="020B0503020204020204" pitchFamily="34" charset="-122"/>
              </a:rPr>
              <a:t>LGB</a:t>
            </a:r>
            <a:r>
              <a:rPr lang="zh-CN" altLang="en-US" sz="8000" dirty="0" smtClean="0">
                <a:latin typeface="Microsoft YaHei" panose="020B0503020204020204" pitchFamily="34" charset="-122"/>
                <a:ea typeface="Microsoft YaHei" panose="020B0503020204020204" pitchFamily="34" charset="-122"/>
              </a:rPr>
              <a:t>二</a:t>
            </a:r>
            <a:r>
              <a:rPr lang="zh-CN" altLang="en-US" sz="8000" dirty="0">
                <a:latin typeface="Microsoft YaHei" panose="020B0503020204020204" pitchFamily="34" charset="-122"/>
                <a:ea typeface="Microsoft YaHei" panose="020B0503020204020204" pitchFamily="34" charset="-122"/>
              </a:rPr>
              <a:t>分类模型和排序模型得分对比情况</a:t>
            </a:r>
            <a:endParaRPr lang="zh-CN" altLang="en-US" sz="8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809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pic>
        <p:nvPicPr>
          <p:cNvPr id="13" name="图片 12"/>
          <p:cNvPicPr>
            <a:picLocks noChangeAspect="1"/>
          </p:cNvPicPr>
          <p:nvPr/>
        </p:nvPicPr>
        <p:blipFill>
          <a:blip r:embed="rId3"/>
          <a:stretch>
            <a:fillRect/>
          </a:stretch>
        </p:blipFill>
        <p:spPr>
          <a:xfrm>
            <a:off x="31056943" y="3906530"/>
            <a:ext cx="9618091" cy="16969394"/>
          </a:xfrm>
          <a:prstGeom prst="rect">
            <a:avLst/>
          </a:prstGeom>
        </p:spPr>
      </p:pic>
      <p:sp>
        <p:nvSpPr>
          <p:cNvPr id="14" name="文本框 13"/>
          <p:cNvSpPr txBox="1"/>
          <p:nvPr/>
        </p:nvSpPr>
        <p:spPr>
          <a:xfrm>
            <a:off x="2970000" y="20229593"/>
            <a:ext cx="26253854" cy="584775"/>
          </a:xfrm>
          <a:prstGeom prst="rect">
            <a:avLst/>
          </a:prstGeom>
          <a:noFill/>
        </p:spPr>
        <p:txBody>
          <a:bodyPr wrap="none" rtlCol="0">
            <a:spAutoFit/>
          </a:bodyPr>
          <a:lstStyle/>
          <a:p>
            <a:r>
              <a:rPr kumimoji="1" lang="en-US" altLang="zh-CN" sz="3200" dirty="0">
                <a:latin typeface="微软雅黑" panose="020B0503020204020204" charset="-122"/>
                <a:ea typeface="微软雅黑" panose="020B0503020204020204" charset="-122"/>
              </a:rPr>
              <a:t>[2]</a:t>
            </a:r>
            <a:r>
              <a:rPr kumimoji="1" lang="zh-CN" altLang="en-US" sz="3200" dirty="0">
                <a:latin typeface="微软雅黑" panose="020B0503020204020204" charset="-122"/>
                <a:ea typeface="微软雅黑" panose="020B0503020204020204" charset="-122"/>
              </a:rPr>
              <a:t> </a:t>
            </a:r>
            <a:r>
              <a:rPr kumimoji="1" lang="en-GB" altLang="zh-CN" sz="3200" dirty="0">
                <a:latin typeface="微软雅黑" panose="020B0503020204020204" charset="-122"/>
                <a:ea typeface="微软雅黑" panose="020B0503020204020204" charset="-122"/>
              </a:rPr>
              <a:t>Qian Chen, </a:t>
            </a:r>
            <a:r>
              <a:rPr kumimoji="1" lang="en-GB" altLang="zh-CN" sz="3200" dirty="0" err="1">
                <a:latin typeface="微软雅黑" panose="020B0503020204020204" charset="-122"/>
                <a:ea typeface="微软雅黑" panose="020B0503020204020204" charset="-122"/>
              </a:rPr>
              <a:t>Xiaodan</a:t>
            </a:r>
            <a:r>
              <a:rPr kumimoji="1" lang="en-GB" altLang="zh-CN" sz="3200" dirty="0">
                <a:latin typeface="微软雅黑" panose="020B0503020204020204" charset="-122"/>
                <a:ea typeface="微软雅黑" panose="020B0503020204020204" charset="-122"/>
              </a:rPr>
              <a:t> Zhu, Zhen-Hua Ling, Si Wei, Hui Jiang, and Diana </a:t>
            </a:r>
            <a:r>
              <a:rPr kumimoji="1" lang="en-GB" altLang="zh-CN" sz="3200" dirty="0" err="1">
                <a:latin typeface="微软雅黑" panose="020B0503020204020204" charset="-122"/>
                <a:ea typeface="微软雅黑" panose="020B0503020204020204" charset="-122"/>
              </a:rPr>
              <a:t>Inkpen</a:t>
            </a:r>
            <a:r>
              <a:rPr kumimoji="1" lang="en-GB" altLang="zh-CN" sz="3200" dirty="0">
                <a:latin typeface="微软雅黑" panose="020B0503020204020204" charset="-122"/>
                <a:ea typeface="微软雅黑" panose="020B0503020204020204" charset="-122"/>
              </a:rPr>
              <a:t>. Enhanced LSTM for natural language inference</a:t>
            </a:r>
            <a:r>
              <a:rPr kumimoji="1" lang="en-US" altLang="zh-CN" sz="3200" dirty="0">
                <a:latin typeface="微软雅黑" panose="020B0503020204020204" charset="-122"/>
                <a:ea typeface="微软雅黑" panose="020B0503020204020204" charset="-122"/>
              </a:rPr>
              <a:t>.</a:t>
            </a:r>
            <a:r>
              <a:rPr kumimoji="1" lang="zh-CN" altLang="en-US" sz="3200" dirty="0">
                <a:latin typeface="微软雅黑" panose="020B0503020204020204" charset="-122"/>
                <a:ea typeface="微软雅黑" panose="020B0503020204020204" charset="-122"/>
              </a:rPr>
              <a:t> </a:t>
            </a:r>
            <a:r>
              <a:rPr kumimoji="1" lang="en-GB" altLang="zh-CN" sz="3200" dirty="0">
                <a:latin typeface="微软雅黑" panose="020B0503020204020204" charset="-122"/>
                <a:ea typeface="微软雅黑" panose="020B0503020204020204" charset="-122"/>
              </a:rPr>
              <a:t>2017</a:t>
            </a:r>
            <a:endParaRPr kumimoji="1" lang="zh-CN" altLang="en-US" sz="3200" dirty="0">
              <a:latin typeface="微软雅黑" panose="020B0503020204020204" charset="-122"/>
              <a:ea typeface="微软雅黑" panose="020B0503020204020204" charset="-122"/>
            </a:endParaRPr>
          </a:p>
        </p:txBody>
      </p:sp>
      <p:sp>
        <p:nvSpPr>
          <p:cNvPr id="21" name="矩形 20"/>
          <p:cNvSpPr/>
          <p:nvPr/>
        </p:nvSpPr>
        <p:spPr>
          <a:xfrm>
            <a:off x="3480738" y="4057246"/>
            <a:ext cx="20141861" cy="1191993"/>
          </a:xfrm>
          <a:prstGeom prst="rect">
            <a:avLst/>
          </a:prstGeom>
        </p:spPr>
        <p:txBody>
          <a:bodyPr wrap="none">
            <a:spAutoFit/>
          </a:bodyPr>
          <a:lstStyle/>
          <a:p>
            <a:pPr defTabSz="2268220">
              <a:lnSpc>
                <a:spcPct val="150000"/>
              </a:lnSpc>
            </a:pPr>
            <a:r>
              <a:rPr lang="en-US" altLang="zh-CN" sz="5400" dirty="0">
                <a:latin typeface="微软雅黑" panose="020B0503020204020204" charset="-122"/>
                <a:ea typeface="微软雅黑" panose="020B0503020204020204" charset="-122"/>
              </a:rPr>
              <a:t>    ESIM</a:t>
            </a:r>
            <a:r>
              <a:rPr lang="en-US" altLang="zh-CN" sz="5400" baseline="30000" dirty="0">
                <a:latin typeface="微软雅黑" panose="020B0503020204020204" charset="-122"/>
                <a:ea typeface="微软雅黑" panose="020B0503020204020204" charset="-122"/>
              </a:rPr>
              <a:t>[2]</a:t>
            </a:r>
            <a:r>
              <a:rPr lang="zh-CN" altLang="en-US" sz="5400" dirty="0">
                <a:latin typeface="微软雅黑" panose="020B0503020204020204" charset="-122"/>
                <a:ea typeface="微软雅黑" panose="020B0503020204020204" charset="-122"/>
              </a:rPr>
              <a:t>  </a:t>
            </a:r>
            <a:r>
              <a:rPr lang="en-US" altLang="zh-CN" sz="5400" dirty="0">
                <a:latin typeface="微软雅黑" panose="020B0503020204020204" charset="-122"/>
                <a:ea typeface="微软雅黑" panose="020B0503020204020204" charset="-122"/>
              </a:rPr>
              <a:t>(</a:t>
            </a:r>
            <a:r>
              <a:rPr lang="en-GB" altLang="zh-CN" sz="5400" dirty="0">
                <a:latin typeface="微软雅黑" panose="020B0503020204020204" charset="-122"/>
                <a:ea typeface="微软雅黑" panose="020B0503020204020204" charset="-122"/>
              </a:rPr>
              <a:t>Enhanced LSTM for Natural Language Inference</a:t>
            </a:r>
            <a:r>
              <a:rPr lang="en-US" altLang="zh-CN" sz="5400" dirty="0">
                <a:latin typeface="微软雅黑" panose="020B0503020204020204" charset="-122"/>
                <a:ea typeface="微软雅黑" panose="020B0503020204020204" charset="-122"/>
              </a:rPr>
              <a:t>)</a:t>
            </a:r>
            <a:r>
              <a:rPr lang="zh-CN" altLang="en-US" sz="5400" dirty="0">
                <a:latin typeface="微软雅黑" panose="020B0503020204020204" charset="-122"/>
                <a:ea typeface="微软雅黑" panose="020B0503020204020204" charset="-122"/>
              </a:rPr>
              <a:t> </a:t>
            </a:r>
          </a:p>
        </p:txBody>
      </p:sp>
      <p:sp>
        <p:nvSpPr>
          <p:cNvPr id="23" name="Rectangle 2"/>
          <p:cNvSpPr>
            <a:spLocks noChangeArrowheads="1"/>
          </p:cNvSpPr>
          <p:nvPr/>
        </p:nvSpPr>
        <p:spPr bwMode="auto">
          <a:xfrm>
            <a:off x="9424145" y="12055322"/>
            <a:ext cx="19138774" cy="3984125"/>
          </a:xfrm>
          <a:prstGeom prst="rect">
            <a:avLst/>
          </a:prstGeom>
          <a:solidFill>
            <a:schemeClr val="accent4">
              <a:lumMod val="40000"/>
              <a:lumOff val="60000"/>
            </a:schemeClr>
          </a:solid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1" lang="en-US" altLang="zh-CN" sz="6000" dirty="0">
                <a:latin typeface="微软雅黑" panose="020B0503020204020204" charset="-122"/>
                <a:ea typeface="微软雅黑" panose="020B0503020204020204" charset="-122"/>
              </a:rPr>
              <a:t>1</a:t>
            </a:r>
            <a:r>
              <a:rPr kumimoji="1" lang="zh-CN" altLang="en-US" sz="6000" dirty="0">
                <a:latin typeface="微软雅黑" panose="020B0503020204020204" charset="-122"/>
                <a:ea typeface="微软雅黑" panose="020B0503020204020204" charset="-122"/>
              </a:rPr>
              <a:t>、与</a:t>
            </a:r>
            <a:r>
              <a:rPr kumimoji="1" lang="en-US" altLang="zh-CN" sz="6000" dirty="0">
                <a:latin typeface="微软雅黑" panose="020B0503020204020204" charset="-122"/>
                <a:ea typeface="微软雅黑" panose="020B0503020204020204" charset="-122"/>
              </a:rPr>
              <a:t>LGB</a:t>
            </a:r>
            <a:r>
              <a:rPr kumimoji="1" lang="zh-CN" altLang="en-US" sz="6000" dirty="0">
                <a:latin typeface="微软雅黑" panose="020B0503020204020204" charset="-122"/>
                <a:ea typeface="微软雅黑" panose="020B0503020204020204" charset="-122"/>
              </a:rPr>
              <a:t>模型预测结果直接加权融合，融合线上提升</a:t>
            </a:r>
            <a:r>
              <a:rPr kumimoji="1" lang="en-US" altLang="zh-CN" sz="6000" dirty="0">
                <a:latin typeface="微软雅黑" panose="020B0503020204020204" charset="-122"/>
                <a:ea typeface="微软雅黑" panose="020B0503020204020204" charset="-122"/>
              </a:rPr>
              <a:t>5</a:t>
            </a:r>
            <a:r>
              <a:rPr kumimoji="1" lang="zh-CN" altLang="en-US" sz="6000" dirty="0">
                <a:latin typeface="微软雅黑" panose="020B0503020204020204" charset="-122"/>
                <a:ea typeface="微软雅黑" panose="020B0503020204020204" charset="-122"/>
              </a:rPr>
              <a:t>个千</a:t>
            </a:r>
            <a:endParaRPr kumimoji="1" lang="en-US" altLang="zh-CN" sz="6000" dirty="0">
              <a:latin typeface="微软雅黑" panose="020B0503020204020204" charset="-122"/>
              <a:ea typeface="微软雅黑" panose="020B0503020204020204" charset="-122"/>
            </a:endParaRPr>
          </a:p>
          <a:p>
            <a:r>
              <a:rPr kumimoji="1" lang="en-US" altLang="zh-CN" sz="6000" dirty="0">
                <a:latin typeface="微软雅黑" panose="020B0503020204020204" charset="-122"/>
                <a:ea typeface="微软雅黑" panose="020B0503020204020204" charset="-122"/>
              </a:rPr>
              <a:t>2</a:t>
            </a:r>
            <a:r>
              <a:rPr kumimoji="1" lang="zh-CN" altLang="en-US" sz="6000" dirty="0">
                <a:latin typeface="微软雅黑" panose="020B0503020204020204" charset="-122"/>
                <a:ea typeface="微软雅黑" panose="020B0503020204020204" charset="-122"/>
              </a:rPr>
              <a:t>、预测结果作为</a:t>
            </a:r>
            <a:r>
              <a:rPr kumimoji="1" lang="en-US" altLang="zh-CN" sz="6000" dirty="0">
                <a:latin typeface="微软雅黑" panose="020B0503020204020204" charset="-122"/>
                <a:ea typeface="微软雅黑" panose="020B0503020204020204" charset="-122"/>
              </a:rPr>
              <a:t>LGB</a:t>
            </a:r>
            <a:r>
              <a:rPr kumimoji="1" lang="zh-CN" altLang="en-US" sz="6000" dirty="0">
                <a:latin typeface="微软雅黑" panose="020B0503020204020204" charset="-122"/>
                <a:ea typeface="微软雅黑" panose="020B0503020204020204" charset="-122"/>
              </a:rPr>
              <a:t>的深度语义匹配特征，</a:t>
            </a:r>
            <a:r>
              <a:rPr kumimoji="1" lang="en-US" altLang="zh-CN" sz="6000" dirty="0">
                <a:latin typeface="微软雅黑" panose="020B0503020204020204" charset="-122"/>
                <a:ea typeface="微软雅黑" panose="020B0503020204020204" charset="-122"/>
              </a:rPr>
              <a:t>LGB</a:t>
            </a:r>
            <a:r>
              <a:rPr kumimoji="1" lang="zh-CN" altLang="en-US" sz="6000" dirty="0">
                <a:latin typeface="微软雅黑" panose="020B0503020204020204" charset="-122"/>
                <a:ea typeface="微软雅黑" panose="020B0503020204020204" charset="-122"/>
              </a:rPr>
              <a:t>线上提升</a:t>
            </a:r>
            <a:r>
              <a:rPr kumimoji="1" lang="en-US" altLang="zh-CN" sz="6000" dirty="0">
                <a:latin typeface="微软雅黑" panose="020B0503020204020204" charset="-122"/>
                <a:ea typeface="微软雅黑" panose="020B0503020204020204" charset="-122"/>
              </a:rPr>
              <a:t>1</a:t>
            </a:r>
            <a:r>
              <a:rPr kumimoji="1" lang="zh-CN" altLang="en-US" sz="6000" dirty="0">
                <a:latin typeface="微软雅黑" panose="020B0503020204020204" charset="-122"/>
                <a:ea typeface="微软雅黑" panose="020B0503020204020204" charset="-122"/>
              </a:rPr>
              <a:t>个百</a:t>
            </a:r>
            <a:endParaRPr kumimoji="1" lang="en-US" altLang="zh-CN" sz="6000" dirty="0">
              <a:latin typeface="微软雅黑" panose="020B0503020204020204" charset="-122"/>
              <a:ea typeface="微软雅黑" panose="020B0503020204020204" charset="-122"/>
            </a:endParaRPr>
          </a:p>
        </p:txBody>
      </p:sp>
      <p:sp>
        <p:nvSpPr>
          <p:cNvPr id="27" name="圆角矩形 26"/>
          <p:cNvSpPr/>
          <p:nvPr/>
        </p:nvSpPr>
        <p:spPr>
          <a:xfrm>
            <a:off x="4288689" y="13145259"/>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效果情况</a:t>
            </a:r>
          </a:p>
        </p:txBody>
      </p:sp>
      <p:sp>
        <p:nvSpPr>
          <p:cNvPr id="29" name="圆角矩形 28"/>
          <p:cNvSpPr/>
          <p:nvPr/>
        </p:nvSpPr>
        <p:spPr>
          <a:xfrm>
            <a:off x="4348343" y="7235989"/>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70" dirty="0">
                <a:solidFill>
                  <a:schemeClr val="tx1"/>
                </a:solidFill>
                <a:latin typeface="微软雅黑" panose="020B0503020204020204" charset="-122"/>
                <a:ea typeface="微软雅黑" panose="020B0503020204020204" charset="-122"/>
              </a:rPr>
              <a:t>训练数据</a:t>
            </a:r>
          </a:p>
        </p:txBody>
      </p:sp>
      <p:sp>
        <p:nvSpPr>
          <p:cNvPr id="30" name="Rectangle 2"/>
          <p:cNvSpPr>
            <a:spLocks noChangeArrowheads="1"/>
          </p:cNvSpPr>
          <p:nvPr/>
        </p:nvSpPr>
        <p:spPr bwMode="auto">
          <a:xfrm>
            <a:off x="9424145" y="6799094"/>
            <a:ext cx="19138774" cy="1952800"/>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0"/>
            <a:r>
              <a:rPr kumimoji="1" lang="en-US" altLang="zh-CN" sz="5400" dirty="0">
                <a:latin typeface="微软雅黑" panose="020B0503020204020204" charset="-122"/>
                <a:ea typeface="微软雅黑" panose="020B0503020204020204" charset="-122"/>
              </a:rPr>
              <a:t>	  </a:t>
            </a:r>
            <a:r>
              <a:rPr kumimoji="1" lang="zh-CN" altLang="en-US" sz="5400" dirty="0">
                <a:latin typeface="微软雅黑" panose="020B0503020204020204" charset="-122"/>
                <a:ea typeface="微软雅黑" panose="020B0503020204020204" charset="-122"/>
              </a:rPr>
              <a:t>为了防止过拟合以及增大差异性，</a:t>
            </a:r>
            <a:r>
              <a:rPr kumimoji="1" lang="en-US" altLang="zh-CN" sz="5400" dirty="0">
                <a:latin typeface="微软雅黑" panose="020B0503020204020204" charset="-122"/>
                <a:ea typeface="微软雅黑" panose="020B0503020204020204" charset="-122"/>
              </a:rPr>
              <a:t>ESIM</a:t>
            </a:r>
            <a:r>
              <a:rPr kumimoji="1" lang="zh-CN" altLang="en-US" sz="5400" dirty="0">
                <a:latin typeface="微软雅黑" panose="020B0503020204020204" charset="-122"/>
                <a:ea typeface="微软雅黑" panose="020B0503020204020204" charset="-122"/>
              </a:rPr>
              <a:t>模型采用第二个</a:t>
            </a:r>
            <a:r>
              <a:rPr kumimoji="1" lang="en-US" altLang="zh-CN" sz="5400" dirty="0">
                <a:latin typeface="微软雅黑" panose="020B0503020204020204" charset="-122"/>
                <a:ea typeface="微软雅黑" panose="020B0503020204020204" charset="-122"/>
              </a:rPr>
              <a:t>1</a:t>
            </a:r>
            <a:r>
              <a:rPr kumimoji="1" lang="zh-CN" altLang="en-US" sz="5400" dirty="0">
                <a:latin typeface="微软雅黑" panose="020B0503020204020204" charset="-122"/>
                <a:ea typeface="微软雅黑" panose="020B0503020204020204" charset="-122"/>
              </a:rPr>
              <a:t>亿的数据作为训练集，和</a:t>
            </a:r>
            <a:r>
              <a:rPr kumimoji="1" lang="en-US" altLang="zh-CN" sz="5400" dirty="0">
                <a:latin typeface="微软雅黑" panose="020B0503020204020204" charset="-122"/>
                <a:ea typeface="微软雅黑" panose="020B0503020204020204" charset="-122"/>
              </a:rPr>
              <a:t>LGB</a:t>
            </a:r>
            <a:r>
              <a:rPr kumimoji="1" lang="zh-CN" altLang="en-US" sz="5400" dirty="0">
                <a:latin typeface="微软雅黑" panose="020B0503020204020204" charset="-122"/>
                <a:ea typeface="微软雅黑" panose="020B0503020204020204" charset="-122"/>
              </a:rPr>
              <a:t>模型的训练数据形成区分。</a:t>
            </a:r>
          </a:p>
        </p:txBody>
      </p:sp>
      <p:sp>
        <p:nvSpPr>
          <p:cNvPr id="3" name="文本框 2"/>
          <p:cNvSpPr txBox="1"/>
          <p:nvPr/>
        </p:nvSpPr>
        <p:spPr>
          <a:xfrm>
            <a:off x="10546080" y="7193280"/>
            <a:ext cx="184731" cy="369332"/>
          </a:xfrm>
          <a:prstGeom prst="rect">
            <a:avLst/>
          </a:prstGeom>
          <a:noFill/>
        </p:spPr>
        <p:txBody>
          <a:bodyPr wrap="none" rtlCol="0">
            <a:spAutoFit/>
          </a:bodyPr>
          <a:lstStyle/>
          <a:p>
            <a:endParaRPr kumimoji="1" lang="zh-CN" altLang="en-US"/>
          </a:p>
        </p:txBody>
      </p:sp>
      <p:sp>
        <p:nvSpPr>
          <p:cNvPr id="2" name="TextBox 40"/>
          <p:cNvSpPr txBox="1"/>
          <p:nvPr/>
        </p:nvSpPr>
        <p:spPr>
          <a:xfrm>
            <a:off x="2885678" y="968037"/>
            <a:ext cx="10582910" cy="1792605"/>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Microsoft YaHei" panose="020B0503020204020204" pitchFamily="34" charset="-122"/>
                <a:ea typeface="Microsoft YaHei" panose="020B0503020204020204" pitchFamily="34" charset="-122"/>
              </a:rPr>
              <a:t>深度学习模型方案</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9600" dirty="0" err="1"/>
              <a:t>Concat</a:t>
            </a:r>
            <a:r>
              <a:rPr lang="en-US" altLang="zh-CN" sz="9600" dirty="0"/>
              <a:t>-ESIM</a:t>
            </a:r>
            <a:endParaRPr lang="zh-CN" altLang="en-US" sz="9600" dirty="0"/>
          </a:p>
        </p:txBody>
      </p:sp>
      <p:sp>
        <p:nvSpPr>
          <p:cNvPr id="5" name="文本框 4"/>
          <p:cNvSpPr txBox="1"/>
          <p:nvPr/>
        </p:nvSpPr>
        <p:spPr>
          <a:xfrm>
            <a:off x="3510116" y="7492181"/>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2812651" y="16871607"/>
            <a:ext cx="184731" cy="2585323"/>
          </a:xfrm>
          <a:prstGeom prst="rect">
            <a:avLst/>
          </a:prstGeom>
          <a:noFill/>
        </p:spPr>
        <p:txBody>
          <a:bodyPr wrap="none" rtlCol="0">
            <a:spAutoFit/>
          </a:bodyPr>
          <a:lstStyle/>
          <a:p>
            <a:endParaRPr kumimoji="1" lang="en-US" altLang="zh-CN" sz="4800" dirty="0">
              <a:latin typeface="微软雅黑" panose="020B0503020204020204" charset="-122"/>
              <a:ea typeface="微软雅黑" panose="020B0503020204020204" charset="-122"/>
            </a:endParaRPr>
          </a:p>
          <a:p>
            <a:endParaRPr kumimoji="1" lang="en-US" altLang="zh-CN" sz="4800" dirty="0">
              <a:latin typeface="微软雅黑" panose="020B0503020204020204" charset="-122"/>
              <a:ea typeface="微软雅黑" panose="020B0503020204020204" charset="-122"/>
            </a:endParaRPr>
          </a:p>
          <a:p>
            <a:endParaRPr kumimoji="1" lang="en-US" altLang="zh-CN" sz="4800"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p:txBody>
      </p:sp>
      <p:sp>
        <p:nvSpPr>
          <p:cNvPr id="8" name="文本框 7">
            <a:extLst>
              <a:ext uri="{FF2B5EF4-FFF2-40B4-BE49-F238E27FC236}">
                <a16:creationId xmlns:a16="http://schemas.microsoft.com/office/drawing/2014/main" xmlns="" id="{055161AA-A56F-9445-8632-6F5ED3B04C97}"/>
              </a:ext>
            </a:extLst>
          </p:cNvPr>
          <p:cNvSpPr txBox="1"/>
          <p:nvPr/>
        </p:nvSpPr>
        <p:spPr>
          <a:xfrm>
            <a:off x="2609784" y="5487754"/>
            <a:ext cx="20665529" cy="5170646"/>
          </a:xfrm>
          <a:prstGeom prst="rect">
            <a:avLst/>
          </a:prstGeom>
          <a:noFill/>
        </p:spPr>
        <p:txBody>
          <a:bodyPr wrap="none" rtlCol="0">
            <a:spAutoFit/>
          </a:bodyPr>
          <a:lstStyle/>
          <a:p>
            <a:r>
              <a:rPr kumimoji="1" lang="zh-CN" altLang="en-US" sz="6600" dirty="0">
                <a:latin typeface="Microsoft YaHei" panose="020B0503020204020204" pitchFamily="34" charset="-122"/>
                <a:ea typeface="Microsoft YaHei" panose="020B0503020204020204" pitchFamily="34" charset="-122"/>
              </a:rPr>
              <a:t>在</a:t>
            </a:r>
            <a:r>
              <a:rPr kumimoji="1" lang="en-US" altLang="zh-CN" sz="6600" dirty="0">
                <a:latin typeface="Microsoft YaHei" panose="020B0503020204020204" pitchFamily="34" charset="-122"/>
                <a:ea typeface="Microsoft YaHei" panose="020B0503020204020204" pitchFamily="34" charset="-122"/>
              </a:rPr>
              <a:t>ESIM</a:t>
            </a:r>
            <a:r>
              <a:rPr kumimoji="1" lang="zh-CN" altLang="en-US" sz="6600" dirty="0">
                <a:latin typeface="Microsoft YaHei" panose="020B0503020204020204" pitchFamily="34" charset="-122"/>
                <a:ea typeface="Microsoft YaHei" panose="020B0503020204020204" pitchFamily="34" charset="-122"/>
              </a:rPr>
              <a:t>中以</a:t>
            </a:r>
            <a:r>
              <a:rPr kumimoji="1" lang="en-US" altLang="zh-CN" sz="6600" dirty="0" err="1">
                <a:latin typeface="Microsoft YaHei" panose="020B0503020204020204" pitchFamily="34" charset="-122"/>
                <a:ea typeface="Microsoft YaHei" panose="020B0503020204020204" pitchFamily="34" charset="-122"/>
              </a:rPr>
              <a:t>concat</a:t>
            </a:r>
            <a:r>
              <a:rPr kumimoji="1" lang="zh-CN" altLang="en-US" sz="6600" dirty="0">
                <a:latin typeface="Microsoft YaHei" panose="020B0503020204020204" pitchFamily="34" charset="-122"/>
                <a:ea typeface="Microsoft YaHei" panose="020B0503020204020204" pitchFamily="34" charset="-122"/>
              </a:rPr>
              <a:t>的方式引入其他特征</a:t>
            </a:r>
            <a:endParaRPr kumimoji="1" lang="en-US" altLang="zh-CN" sz="6600" dirty="0">
              <a:latin typeface="Microsoft YaHei" panose="020B0503020204020204" pitchFamily="34" charset="-122"/>
              <a:ea typeface="Microsoft YaHei" panose="020B0503020204020204" pitchFamily="34" charset="-122"/>
            </a:endParaRPr>
          </a:p>
          <a:p>
            <a:endParaRPr kumimoji="1" lang="en-US" altLang="zh-CN" sz="6600" dirty="0">
              <a:latin typeface="Microsoft YaHei" panose="020B0503020204020204" pitchFamily="34" charset="-122"/>
              <a:ea typeface="Microsoft YaHei" panose="020B0503020204020204" pitchFamily="34" charset="-122"/>
            </a:endParaRPr>
          </a:p>
          <a:p>
            <a:r>
              <a:rPr kumimoji="1" lang="en-US" altLang="zh-CN" sz="6600" dirty="0" err="1" smtClean="0">
                <a:latin typeface="Microsoft YaHei" panose="020B0503020204020204" pitchFamily="34" charset="-122"/>
                <a:ea typeface="Microsoft YaHei" panose="020B0503020204020204" pitchFamily="34" charset="-122"/>
              </a:rPr>
              <a:t>concat-esim</a:t>
            </a:r>
            <a:r>
              <a:rPr kumimoji="1" lang="zh-CN" altLang="en-US" sz="6600" dirty="0">
                <a:latin typeface="Microsoft YaHei" panose="020B0503020204020204" pitchFamily="34" charset="-122"/>
                <a:ea typeface="Microsoft YaHei" panose="020B0503020204020204" pitchFamily="34" charset="-122"/>
              </a:rPr>
              <a:t>加入</a:t>
            </a:r>
            <a:r>
              <a:rPr kumimoji="1" lang="en-US" altLang="zh-CN" sz="6600" dirty="0">
                <a:latin typeface="Microsoft YaHei" panose="020B0503020204020204" pitchFamily="34" charset="-122"/>
                <a:ea typeface="Microsoft YaHei" panose="020B0503020204020204" pitchFamily="34" charset="-122"/>
              </a:rPr>
              <a:t>10</a:t>
            </a:r>
            <a:r>
              <a:rPr kumimoji="1" lang="zh-CN" altLang="en-US" sz="6600" dirty="0">
                <a:latin typeface="Microsoft YaHei" panose="020B0503020204020204" pitchFamily="34" charset="-122"/>
                <a:ea typeface="Microsoft YaHei" panose="020B0503020204020204" pitchFamily="34" charset="-122"/>
              </a:rPr>
              <a:t>维统计特征，对比</a:t>
            </a:r>
            <a:r>
              <a:rPr kumimoji="1" lang="en-US" altLang="zh-CN" sz="6600" dirty="0" err="1">
                <a:latin typeface="Microsoft YaHei" panose="020B0503020204020204" pitchFamily="34" charset="-122"/>
                <a:ea typeface="Microsoft YaHei" panose="020B0503020204020204" pitchFamily="34" charset="-122"/>
              </a:rPr>
              <a:t>esim</a:t>
            </a:r>
            <a:r>
              <a:rPr kumimoji="1" lang="zh-CN" altLang="en-US" sz="6600" dirty="0">
                <a:latin typeface="Microsoft YaHei" panose="020B0503020204020204" pitchFamily="34" charset="-122"/>
                <a:ea typeface="Microsoft YaHei" panose="020B0503020204020204" pitchFamily="34" charset="-122"/>
              </a:rPr>
              <a:t>模型，线上</a:t>
            </a:r>
            <a:endParaRPr kumimoji="1" lang="en-US" altLang="zh-CN" sz="6600" dirty="0">
              <a:latin typeface="Microsoft YaHei" panose="020B0503020204020204" pitchFamily="34" charset="-122"/>
              <a:ea typeface="Microsoft YaHei" panose="020B0503020204020204" pitchFamily="34" charset="-122"/>
            </a:endParaRPr>
          </a:p>
          <a:p>
            <a:r>
              <a:rPr kumimoji="1" lang="zh-CN" altLang="en-US" sz="6600" dirty="0">
                <a:latin typeface="Microsoft YaHei" panose="020B0503020204020204" pitchFamily="34" charset="-122"/>
                <a:ea typeface="Microsoft YaHei" panose="020B0503020204020204" pitchFamily="34" charset="-122"/>
              </a:rPr>
              <a:t>提升约</a:t>
            </a:r>
            <a:r>
              <a:rPr kumimoji="1" lang="en-US" altLang="zh-CN" sz="6600" dirty="0">
                <a:latin typeface="Microsoft YaHei" panose="020B0503020204020204" pitchFamily="34" charset="-122"/>
                <a:ea typeface="Microsoft YaHei" panose="020B0503020204020204" pitchFamily="34" charset="-122"/>
              </a:rPr>
              <a:t>3</a:t>
            </a:r>
            <a:r>
              <a:rPr kumimoji="1" lang="zh-CN" altLang="en-US" sz="6600" dirty="0">
                <a:latin typeface="Microsoft YaHei" panose="020B0503020204020204" pitchFamily="34" charset="-122"/>
                <a:ea typeface="Microsoft YaHei" panose="020B0503020204020204" pitchFamily="34" charset="-122"/>
              </a:rPr>
              <a:t>个百</a:t>
            </a:r>
            <a:endParaRPr kumimoji="1" lang="en-US" altLang="zh-CN" sz="6600" dirty="0">
              <a:latin typeface="Microsoft YaHei" panose="020B0503020204020204" pitchFamily="34" charset="-122"/>
              <a:ea typeface="Microsoft YaHei" panose="020B0503020204020204" pitchFamily="34" charset="-122"/>
            </a:endParaRPr>
          </a:p>
          <a:p>
            <a:endParaRPr kumimoji="1" lang="en-US" altLang="zh-CN" sz="6600" dirty="0">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4"/>
          <a:stretch>
            <a:fillRect/>
          </a:stretch>
        </p:blipFill>
        <p:spPr>
          <a:xfrm>
            <a:off x="26506845" y="3948355"/>
            <a:ext cx="13186427" cy="16517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9600" dirty="0"/>
              <a:t>Gate-ESIM</a:t>
            </a:r>
            <a:endParaRPr lang="zh-CN" altLang="en-US" sz="9600" dirty="0"/>
          </a:p>
        </p:txBody>
      </p:sp>
      <p:sp>
        <p:nvSpPr>
          <p:cNvPr id="3" name="内容占位符 2"/>
          <p:cNvSpPr>
            <a:spLocks noGrp="1"/>
          </p:cNvSpPr>
          <p:nvPr>
            <p:ph idx="1"/>
          </p:nvPr>
        </p:nvSpPr>
        <p:spPr>
          <a:xfrm>
            <a:off x="3643876" y="4047843"/>
            <a:ext cx="20411198" cy="7426402"/>
          </a:xfrm>
        </p:spPr>
        <p:txBody>
          <a:bodyPr>
            <a:normAutofit/>
          </a:bodyPr>
          <a:lstStyle/>
          <a:p>
            <a:pPr marL="0" indent="0">
              <a:buNone/>
            </a:pPr>
            <a:r>
              <a:rPr lang="en-US" altLang="zh-CN" sz="5400" dirty="0">
                <a:latin typeface="微软雅黑" panose="020B0503020204020204" charset="-122"/>
                <a:ea typeface="微软雅黑" panose="020B0503020204020204" charset="-122"/>
              </a:rPr>
              <a:t>Gate</a:t>
            </a:r>
            <a:r>
              <a:rPr lang="zh-CN" altLang="en-US" sz="5400" dirty="0">
                <a:latin typeface="微软雅黑" panose="020B0503020204020204" charset="-122"/>
                <a:ea typeface="微软雅黑" panose="020B0503020204020204" charset="-122"/>
              </a:rPr>
              <a:t>机制在</a:t>
            </a:r>
            <a:r>
              <a:rPr lang="en-US" altLang="zh-CN" sz="5400" dirty="0">
                <a:latin typeface="微软雅黑" panose="020B0503020204020204" charset="-122"/>
                <a:ea typeface="微软雅黑" panose="020B0503020204020204" charset="-122"/>
              </a:rPr>
              <a:t>Deep learning</a:t>
            </a:r>
            <a:r>
              <a:rPr lang="zh-CN" altLang="en-US" sz="5400" dirty="0">
                <a:latin typeface="微软雅黑" panose="020B0503020204020204" charset="-122"/>
                <a:ea typeface="微软雅黑" panose="020B0503020204020204" charset="-122"/>
              </a:rPr>
              <a:t>中是非常常见的，例如</a:t>
            </a:r>
            <a:r>
              <a:rPr lang="en-US" altLang="zh-CN" sz="5400" dirty="0">
                <a:latin typeface="微软雅黑" panose="020B0503020204020204" charset="-122"/>
                <a:ea typeface="微软雅黑" panose="020B0503020204020204" charset="-122"/>
              </a:rPr>
              <a:t>LSTM</a:t>
            </a:r>
          </a:p>
          <a:p>
            <a:pPr marL="0" indent="0">
              <a:buNone/>
            </a:pPr>
            <a:r>
              <a:rPr lang="zh-CN" altLang="en-US" sz="5400" dirty="0">
                <a:latin typeface="微软雅黑" panose="020B0503020204020204" charset="-122"/>
                <a:ea typeface="微软雅黑" panose="020B0503020204020204" charset="-122"/>
              </a:rPr>
              <a:t>中的输入门，遗忘门；经过查阅相关资料，最终使用</a:t>
            </a:r>
            <a:endParaRPr lang="en-US" altLang="zh-CN" sz="5400" dirty="0">
              <a:latin typeface="微软雅黑" panose="020B0503020204020204" charset="-122"/>
              <a:ea typeface="微软雅黑" panose="020B0503020204020204" charset="-122"/>
            </a:endParaRPr>
          </a:p>
          <a:p>
            <a:pPr marL="0" indent="0">
              <a:buNone/>
            </a:pPr>
            <a:r>
              <a:rPr lang="en-US" altLang="zh-CN" sz="6000" dirty="0"/>
              <a:t>gate</a:t>
            </a:r>
            <a:r>
              <a:rPr lang="zh-CN" altLang="en-US" sz="6000" dirty="0"/>
              <a:t>方案代替</a:t>
            </a:r>
            <a:r>
              <a:rPr lang="en-US" altLang="zh-CN" sz="6000" dirty="0" err="1"/>
              <a:t>concat</a:t>
            </a:r>
            <a:r>
              <a:rPr lang="zh-CN" altLang="en-US" sz="6000" dirty="0"/>
              <a:t>方案。</a:t>
            </a:r>
          </a:p>
        </p:txBody>
      </p:sp>
      <p:pic>
        <p:nvPicPr>
          <p:cNvPr id="5" name="图片 4"/>
          <p:cNvPicPr>
            <a:picLocks noChangeAspect="1"/>
          </p:cNvPicPr>
          <p:nvPr/>
        </p:nvPicPr>
        <p:blipFill>
          <a:blip r:embed="rId3"/>
          <a:stretch>
            <a:fillRect/>
          </a:stretch>
        </p:blipFill>
        <p:spPr>
          <a:xfrm>
            <a:off x="24676614" y="4047843"/>
            <a:ext cx="15553384" cy="16818871"/>
          </a:xfrm>
          <a:prstGeom prst="rect">
            <a:avLst/>
          </a:prstGeom>
        </p:spPr>
      </p:pic>
      <p:graphicFrame>
        <p:nvGraphicFramePr>
          <p:cNvPr id="6" name="表格 5"/>
          <p:cNvGraphicFramePr>
            <a:graphicFrameLocks noGrp="1"/>
          </p:cNvGraphicFramePr>
          <p:nvPr/>
        </p:nvGraphicFramePr>
        <p:xfrm>
          <a:off x="3643876" y="12033587"/>
          <a:ext cx="17285313" cy="8166334"/>
        </p:xfrm>
        <a:graphic>
          <a:graphicData uri="http://schemas.openxmlformats.org/drawingml/2006/table">
            <a:tbl>
              <a:tblPr firstRow="1" bandRow="1">
                <a:tableStyleId>{5C22544A-7EE6-4342-B048-85BDC9FD1C3A}</a:tableStyleId>
              </a:tblPr>
              <a:tblGrid>
                <a:gridCol w="3288299">
                  <a:extLst>
                    <a:ext uri="{9D8B030D-6E8A-4147-A177-3AD203B41FA5}">
                      <a16:colId xmlns:a16="http://schemas.microsoft.com/office/drawing/2014/main" xmlns="" val="20000"/>
                    </a:ext>
                  </a:extLst>
                </a:gridCol>
                <a:gridCol w="3725824">
                  <a:extLst>
                    <a:ext uri="{9D8B030D-6E8A-4147-A177-3AD203B41FA5}">
                      <a16:colId xmlns:a16="http://schemas.microsoft.com/office/drawing/2014/main" xmlns="" val="20001"/>
                    </a:ext>
                  </a:extLst>
                </a:gridCol>
                <a:gridCol w="3588944">
                  <a:extLst>
                    <a:ext uri="{9D8B030D-6E8A-4147-A177-3AD203B41FA5}">
                      <a16:colId xmlns:a16="http://schemas.microsoft.com/office/drawing/2014/main" xmlns="" val="20002"/>
                    </a:ext>
                  </a:extLst>
                </a:gridCol>
                <a:gridCol w="3215147">
                  <a:extLst>
                    <a:ext uri="{9D8B030D-6E8A-4147-A177-3AD203B41FA5}">
                      <a16:colId xmlns:a16="http://schemas.microsoft.com/office/drawing/2014/main" xmlns="" val="20003"/>
                    </a:ext>
                  </a:extLst>
                </a:gridCol>
                <a:gridCol w="3467099">
                  <a:extLst>
                    <a:ext uri="{9D8B030D-6E8A-4147-A177-3AD203B41FA5}">
                      <a16:colId xmlns:a16="http://schemas.microsoft.com/office/drawing/2014/main" xmlns="" val="20004"/>
                    </a:ext>
                  </a:extLst>
                </a:gridCol>
              </a:tblGrid>
              <a:tr h="1202386">
                <a:tc>
                  <a:txBody>
                    <a:bodyPr/>
                    <a:lstStyle/>
                    <a:p>
                      <a:pPr algn="ctr"/>
                      <a:endParaRPr lang="zh-CN" altLang="en-US" sz="440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kern="1200" dirty="0" err="1">
                          <a:solidFill>
                            <a:schemeClr val="bg1"/>
                          </a:solidFill>
                          <a:latin typeface="微软雅黑" panose="020B0503020204020204" charset="-122"/>
                          <a:ea typeface="微软雅黑" panose="020B0503020204020204" charset="-122"/>
                          <a:cs typeface="+mn-cs"/>
                        </a:rPr>
                        <a:t>concat-esim</a:t>
                      </a:r>
                      <a:endParaRPr lang="zh-CN" altLang="en-US" sz="4400" kern="1200" dirty="0">
                        <a:solidFill>
                          <a:schemeClr val="bg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kern="1200" dirty="0">
                          <a:solidFill>
                            <a:schemeClr val="bg1"/>
                          </a:solidFill>
                          <a:latin typeface="微软雅黑" panose="020B0503020204020204" charset="-122"/>
                          <a:ea typeface="微软雅黑" panose="020B0503020204020204" charset="-122"/>
                          <a:cs typeface="+mn-cs"/>
                        </a:rPr>
                        <a:t>gate-</a:t>
                      </a:r>
                      <a:r>
                        <a:rPr lang="en-US" altLang="zh-CN" sz="4400" kern="1200" dirty="0" err="1">
                          <a:solidFill>
                            <a:schemeClr val="bg1"/>
                          </a:solidFill>
                          <a:latin typeface="微软雅黑" panose="020B0503020204020204" charset="-122"/>
                          <a:ea typeface="微软雅黑" panose="020B0503020204020204" charset="-122"/>
                          <a:cs typeface="+mn-cs"/>
                        </a:rPr>
                        <a:t>esim</a:t>
                      </a:r>
                      <a:endParaRPr lang="zh-CN" altLang="en-US" sz="4400" kern="1200" dirty="0">
                        <a:solidFill>
                          <a:schemeClr val="bg1"/>
                        </a:solidFill>
                        <a:latin typeface="微软雅黑" panose="020B0503020204020204" charset="-122"/>
                        <a:ea typeface="微软雅黑" panose="020B0503020204020204" charset="-122"/>
                        <a:cs typeface="+mn-cs"/>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kern="1200" dirty="0">
                          <a:solidFill>
                            <a:schemeClr val="bg1"/>
                          </a:solidFill>
                          <a:latin typeface="微软雅黑" panose="020B0503020204020204" charset="-122"/>
                          <a:ea typeface="微软雅黑" panose="020B0503020204020204" charset="-122"/>
                          <a:cs typeface="+mn-cs"/>
                        </a:rPr>
                        <a:t>gate-</a:t>
                      </a:r>
                      <a:r>
                        <a:rPr lang="en-US" altLang="zh-CN" sz="4400" kern="1200" dirty="0" err="1">
                          <a:solidFill>
                            <a:schemeClr val="bg1"/>
                          </a:solidFill>
                          <a:latin typeface="微软雅黑" panose="020B0503020204020204" charset="-122"/>
                          <a:ea typeface="微软雅黑" panose="020B0503020204020204" charset="-122"/>
                          <a:cs typeface="+mn-cs"/>
                        </a:rPr>
                        <a:t>esim</a:t>
                      </a:r>
                      <a:endParaRPr lang="zh-CN" altLang="en-US" sz="4400" kern="1200" dirty="0">
                        <a:solidFill>
                          <a:schemeClr val="bg1"/>
                        </a:solidFill>
                        <a:latin typeface="微软雅黑" panose="020B0503020204020204" charset="-122"/>
                        <a:ea typeface="微软雅黑" panose="020B0503020204020204" charset="-122"/>
                        <a:cs typeface="+mn-cs"/>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kern="1200" dirty="0">
                          <a:solidFill>
                            <a:schemeClr val="bg1"/>
                          </a:solidFill>
                          <a:latin typeface="微软雅黑" panose="020B0503020204020204" charset="-122"/>
                          <a:ea typeface="微软雅黑" panose="020B0503020204020204" charset="-122"/>
                          <a:cs typeface="+mn-cs"/>
                        </a:rPr>
                        <a:t>gate-</a:t>
                      </a:r>
                      <a:r>
                        <a:rPr lang="en-US" altLang="zh-CN" sz="4400" kern="1200" dirty="0" err="1">
                          <a:solidFill>
                            <a:schemeClr val="bg1"/>
                          </a:solidFill>
                          <a:latin typeface="微软雅黑" panose="020B0503020204020204" charset="-122"/>
                          <a:ea typeface="微软雅黑" panose="020B0503020204020204" charset="-122"/>
                          <a:cs typeface="+mn-cs"/>
                        </a:rPr>
                        <a:t>esim</a:t>
                      </a:r>
                      <a:endParaRPr lang="zh-CN" altLang="en-US" sz="4400" kern="1200" dirty="0">
                        <a:solidFill>
                          <a:schemeClr val="bg1"/>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xmlns="" val="10000"/>
                  </a:ext>
                </a:extLst>
              </a:tr>
              <a:tr h="1366276">
                <a:tc>
                  <a:txBody>
                    <a:bodyPr/>
                    <a:lstStyle/>
                    <a:p>
                      <a:pPr algn="ctr"/>
                      <a:r>
                        <a:rPr lang="zh-CN" altLang="en-US" sz="4400" kern="1200" dirty="0">
                          <a:solidFill>
                            <a:schemeClr val="dk1"/>
                          </a:solidFill>
                          <a:latin typeface="微软雅黑" panose="020B0503020204020204" charset="-122"/>
                          <a:ea typeface="微软雅黑" panose="020B0503020204020204" charset="-122"/>
                          <a:cs typeface="+mn-cs"/>
                        </a:rPr>
                        <a:t>数据量</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2kw</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2kw</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1</a:t>
                      </a:r>
                      <a:r>
                        <a:rPr lang="zh-CN" altLang="en-US" sz="4400" b="0" kern="1200" dirty="0">
                          <a:solidFill>
                            <a:schemeClr val="dk1"/>
                          </a:solidFill>
                          <a:latin typeface="微软雅黑" panose="020B0503020204020204" charset="-122"/>
                          <a:ea typeface="微软雅黑" panose="020B0503020204020204" charset="-122"/>
                          <a:cs typeface="+mn-cs"/>
                        </a:rPr>
                        <a:t>亿</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1</a:t>
                      </a:r>
                      <a:r>
                        <a:rPr lang="zh-CN" altLang="en-US" sz="4400" b="0" kern="1200" dirty="0">
                          <a:solidFill>
                            <a:schemeClr val="dk1"/>
                          </a:solidFill>
                          <a:latin typeface="微软雅黑" panose="020B0503020204020204" charset="-122"/>
                          <a:ea typeface="微软雅黑" panose="020B0503020204020204" charset="-122"/>
                          <a:cs typeface="+mn-cs"/>
                        </a:rPr>
                        <a:t>亿</a:t>
                      </a:r>
                    </a:p>
                  </a:txBody>
                  <a:tcPr anchor="ctr"/>
                </a:tc>
                <a:extLst>
                  <a:ext uri="{0D108BD9-81ED-4DB2-BD59-A6C34878D82A}">
                    <a16:rowId xmlns:a16="http://schemas.microsoft.com/office/drawing/2014/main" xmlns="" val="10001"/>
                  </a:ext>
                </a:extLst>
              </a:tr>
              <a:tr h="1366276">
                <a:tc>
                  <a:txBody>
                    <a:bodyPr/>
                    <a:lstStyle/>
                    <a:p>
                      <a:pPr algn="ctr"/>
                      <a:r>
                        <a:rPr lang="zh-CN" altLang="en-US" sz="4400" kern="1200" dirty="0">
                          <a:solidFill>
                            <a:schemeClr val="dk1"/>
                          </a:solidFill>
                          <a:latin typeface="微软雅黑" panose="020B0503020204020204" charset="-122"/>
                          <a:ea typeface="微软雅黑" panose="020B0503020204020204" charset="-122"/>
                          <a:cs typeface="+mn-cs"/>
                        </a:rPr>
                        <a:t>手工特征数</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10</a:t>
                      </a:r>
                      <a:r>
                        <a:rPr lang="zh-CN" altLang="en-US" sz="4400" b="0" kern="1200" dirty="0">
                          <a:solidFill>
                            <a:schemeClr val="dk1"/>
                          </a:solidFill>
                          <a:latin typeface="微软雅黑" panose="020B0503020204020204" charset="-122"/>
                          <a:ea typeface="微软雅黑" panose="020B0503020204020204" charset="-122"/>
                          <a:cs typeface="+mn-cs"/>
                        </a:rPr>
                        <a:t>维</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10</a:t>
                      </a:r>
                      <a:r>
                        <a:rPr lang="zh-CN" altLang="en-US" sz="4400" b="0" kern="1200" dirty="0">
                          <a:solidFill>
                            <a:schemeClr val="dk1"/>
                          </a:solidFill>
                          <a:latin typeface="微软雅黑" panose="020B0503020204020204" charset="-122"/>
                          <a:ea typeface="微软雅黑" panose="020B0503020204020204" charset="-122"/>
                          <a:cs typeface="+mn-cs"/>
                        </a:rPr>
                        <a:t>维</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34</a:t>
                      </a:r>
                      <a:r>
                        <a:rPr lang="zh-CN" altLang="en-US" sz="4400" b="0" kern="1200" dirty="0">
                          <a:solidFill>
                            <a:schemeClr val="dk1"/>
                          </a:solidFill>
                          <a:latin typeface="微软雅黑" panose="020B0503020204020204" charset="-122"/>
                          <a:ea typeface="微软雅黑" panose="020B0503020204020204" charset="-122"/>
                          <a:cs typeface="+mn-cs"/>
                        </a:rPr>
                        <a:t>维</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34</a:t>
                      </a:r>
                      <a:r>
                        <a:rPr lang="zh-CN" altLang="en-US" sz="4400" b="0" kern="1200" dirty="0">
                          <a:solidFill>
                            <a:schemeClr val="dk1"/>
                          </a:solidFill>
                          <a:latin typeface="微软雅黑" panose="020B0503020204020204" charset="-122"/>
                          <a:ea typeface="微软雅黑" panose="020B0503020204020204" charset="-122"/>
                          <a:cs typeface="+mn-cs"/>
                        </a:rPr>
                        <a:t>维</a:t>
                      </a:r>
                    </a:p>
                  </a:txBody>
                  <a:tcPr anchor="ctr"/>
                </a:tc>
                <a:extLst>
                  <a:ext uri="{0D108BD9-81ED-4DB2-BD59-A6C34878D82A}">
                    <a16:rowId xmlns:a16="http://schemas.microsoft.com/office/drawing/2014/main" xmlns="" val="10002"/>
                  </a:ext>
                </a:extLst>
              </a:tr>
              <a:tr h="1366276">
                <a:tc>
                  <a:txBody>
                    <a:bodyPr/>
                    <a:lstStyle/>
                    <a:p>
                      <a:pPr algn="ctr"/>
                      <a:r>
                        <a:rPr lang="en-US" altLang="zh-CN" sz="4400" kern="1200" dirty="0">
                          <a:solidFill>
                            <a:schemeClr val="dk1"/>
                          </a:solidFill>
                          <a:latin typeface="微软雅黑" panose="020B0503020204020204" charset="-122"/>
                          <a:ea typeface="微软雅黑" panose="020B0503020204020204" charset="-122"/>
                          <a:cs typeface="+mn-cs"/>
                        </a:rPr>
                        <a:t>LSTM</a:t>
                      </a:r>
                      <a:r>
                        <a:rPr lang="zh-CN" altLang="en-US" sz="4400" kern="1200" dirty="0">
                          <a:solidFill>
                            <a:schemeClr val="dk1"/>
                          </a:solidFill>
                          <a:latin typeface="微软雅黑" panose="020B0503020204020204" charset="-122"/>
                          <a:ea typeface="微软雅黑" panose="020B0503020204020204" charset="-122"/>
                          <a:cs typeface="+mn-cs"/>
                        </a:rPr>
                        <a:t>隐层大小</a:t>
                      </a: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32</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32</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128</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algn="ctr"/>
                      <a:r>
                        <a:rPr lang="en-US" altLang="zh-CN" sz="4400" b="0" kern="1200" dirty="0">
                          <a:solidFill>
                            <a:schemeClr val="dk1"/>
                          </a:solidFill>
                          <a:latin typeface="微软雅黑" panose="020B0503020204020204" charset="-122"/>
                          <a:ea typeface="微软雅黑" panose="020B0503020204020204" charset="-122"/>
                          <a:cs typeface="+mn-cs"/>
                        </a:rPr>
                        <a:t>128</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extLst>
                  <a:ext uri="{0D108BD9-81ED-4DB2-BD59-A6C34878D82A}">
                    <a16:rowId xmlns:a16="http://schemas.microsoft.com/office/drawing/2014/main" xmlns="" val="10003"/>
                  </a:ext>
                </a:extLst>
              </a:tr>
              <a:tr h="1366276">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zh-CN" altLang="en-US" sz="4400" kern="1200" dirty="0">
                          <a:solidFill>
                            <a:schemeClr val="dk1"/>
                          </a:solidFill>
                          <a:latin typeface="微软雅黑" panose="020B0503020204020204" charset="-122"/>
                          <a:ea typeface="微软雅黑" panose="020B0503020204020204" charset="-122"/>
                          <a:cs typeface="+mn-cs"/>
                        </a:rPr>
                        <a:t>线下评分</a:t>
                      </a: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b="0" kern="1200" dirty="0">
                          <a:solidFill>
                            <a:schemeClr val="dk1"/>
                          </a:solidFill>
                          <a:latin typeface="微软雅黑" panose="020B0503020204020204" charset="-122"/>
                          <a:ea typeface="微软雅黑" panose="020B0503020204020204" charset="-122"/>
                          <a:cs typeface="+mn-cs"/>
                        </a:rPr>
                        <a:t>0.595702</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b="0" kern="1200" dirty="0">
                          <a:solidFill>
                            <a:schemeClr val="dk1"/>
                          </a:solidFill>
                          <a:latin typeface="微软雅黑" panose="020B0503020204020204" charset="-122"/>
                          <a:ea typeface="微软雅黑" panose="020B0503020204020204" charset="-122"/>
                          <a:cs typeface="+mn-cs"/>
                        </a:rPr>
                        <a:t>0.6027(7</a:t>
                      </a:r>
                      <a:r>
                        <a:rPr lang="zh-CN" altLang="en-US" sz="4400" b="0" kern="1200" dirty="0">
                          <a:solidFill>
                            <a:schemeClr val="dk1"/>
                          </a:solidFill>
                          <a:latin typeface="微软雅黑" panose="020B0503020204020204" charset="-122"/>
                          <a:ea typeface="微软雅黑" panose="020B0503020204020204" charset="-122"/>
                          <a:cs typeface="+mn-cs"/>
                        </a:rPr>
                        <a:t>个千</a:t>
                      </a:r>
                      <a:r>
                        <a:rPr lang="en-US" altLang="zh-CN" sz="4400" b="0" kern="1200" dirty="0">
                          <a:solidFill>
                            <a:schemeClr val="dk1"/>
                          </a:solidFill>
                          <a:latin typeface="微软雅黑" panose="020B0503020204020204" charset="-122"/>
                          <a:ea typeface="微软雅黑" panose="020B0503020204020204" charset="-122"/>
                          <a:cs typeface="+mn-cs"/>
                        </a:rPr>
                        <a:t>)</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dirty="0">
                          <a:effectLst/>
                          <a:latin typeface="微软雅黑" panose="020B0503020204020204" charset="-122"/>
                          <a:ea typeface="微软雅黑" panose="020B0503020204020204" charset="-122"/>
                        </a:rPr>
                        <a:t>0.6761</a:t>
                      </a: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dirty="0">
                          <a:effectLst/>
                          <a:latin typeface="微软雅黑" panose="020B0503020204020204" charset="-122"/>
                          <a:ea typeface="微软雅黑" panose="020B0503020204020204" charset="-122"/>
                        </a:rPr>
                        <a:t>0.6778(1.7</a:t>
                      </a:r>
                      <a:r>
                        <a:rPr lang="en-GB" altLang="zh-CN" sz="4400" dirty="0">
                          <a:effectLst/>
                          <a:latin typeface="微软雅黑" panose="020B0503020204020204" charset="-122"/>
                          <a:ea typeface="微软雅黑" panose="020B0503020204020204" charset="-122"/>
                        </a:rPr>
                        <a:t>k)</a:t>
                      </a:r>
                    </a:p>
                  </a:txBody>
                  <a:tcPr anchor="ctr"/>
                </a:tc>
                <a:extLst>
                  <a:ext uri="{0D108BD9-81ED-4DB2-BD59-A6C34878D82A}">
                    <a16:rowId xmlns:a16="http://schemas.microsoft.com/office/drawing/2014/main" xmlns="" val="10004"/>
                  </a:ext>
                </a:extLst>
              </a:tr>
              <a:tr h="1366276">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zh-CN" altLang="en-US" sz="4400" kern="1200" dirty="0">
                          <a:solidFill>
                            <a:schemeClr val="dk1"/>
                          </a:solidFill>
                          <a:latin typeface="微软雅黑" panose="020B0503020204020204" charset="-122"/>
                          <a:ea typeface="微软雅黑" panose="020B0503020204020204" charset="-122"/>
                          <a:cs typeface="+mn-cs"/>
                        </a:rPr>
                        <a:t>线上评分</a:t>
                      </a: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b="0" kern="1200" dirty="0">
                          <a:solidFill>
                            <a:schemeClr val="dk1"/>
                          </a:solidFill>
                          <a:latin typeface="微软雅黑" panose="020B0503020204020204" charset="-122"/>
                          <a:ea typeface="微软雅黑" panose="020B0503020204020204" charset="-122"/>
                          <a:cs typeface="+mn-cs"/>
                        </a:rPr>
                        <a:t>-</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b="0" kern="1200" dirty="0">
                          <a:solidFill>
                            <a:schemeClr val="dk1"/>
                          </a:solidFill>
                          <a:latin typeface="微软雅黑" panose="020B0503020204020204" charset="-122"/>
                          <a:ea typeface="微软雅黑" panose="020B0503020204020204" charset="-122"/>
                          <a:cs typeface="+mn-cs"/>
                        </a:rPr>
                        <a:t>-</a:t>
                      </a:r>
                      <a:endParaRPr lang="zh-CN" altLang="en-US" sz="4400" b="0" kern="1200" dirty="0">
                        <a:solidFill>
                          <a:schemeClr val="dk1"/>
                        </a:solidFill>
                        <a:latin typeface="微软雅黑" panose="020B0503020204020204" charset="-122"/>
                        <a:ea typeface="微软雅黑" panose="020B0503020204020204" charset="-122"/>
                        <a:cs typeface="+mn-cs"/>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dirty="0">
                          <a:effectLst/>
                          <a:latin typeface="微软雅黑" panose="020B0503020204020204" charset="-122"/>
                          <a:ea typeface="微软雅黑" panose="020B0503020204020204" charset="-122"/>
                        </a:rPr>
                        <a:t>0.629903</a:t>
                      </a:r>
                    </a:p>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dirty="0">
                          <a:solidFill>
                            <a:srgbClr val="FF0000"/>
                          </a:solidFill>
                          <a:effectLst/>
                          <a:latin typeface="微软雅黑" panose="020B0503020204020204" charset="-122"/>
                          <a:ea typeface="微软雅黑" panose="020B0503020204020204" charset="-122"/>
                        </a:rPr>
                        <a:t>(</a:t>
                      </a:r>
                      <a:r>
                        <a:rPr lang="zh-CN" altLang="en-US" sz="4400" dirty="0">
                          <a:solidFill>
                            <a:srgbClr val="FF0000"/>
                          </a:solidFill>
                          <a:effectLst/>
                          <a:latin typeface="微软雅黑" panose="020B0503020204020204" charset="-122"/>
                          <a:ea typeface="微软雅黑" panose="020B0503020204020204" charset="-122"/>
                        </a:rPr>
                        <a:t>单模</a:t>
                      </a:r>
                      <a:r>
                        <a:rPr lang="en-US" altLang="zh-CN" sz="4400" dirty="0">
                          <a:solidFill>
                            <a:srgbClr val="FF0000"/>
                          </a:solidFill>
                          <a:effectLst/>
                          <a:latin typeface="微软雅黑" panose="020B0503020204020204" charset="-122"/>
                          <a:ea typeface="微软雅黑" panose="020B0503020204020204" charset="-122"/>
                        </a:rPr>
                        <a:t>TOP3)</a:t>
                      </a:r>
                      <a:endParaRPr lang="zh-CN" altLang="en-US" sz="4400" dirty="0">
                        <a:solidFill>
                          <a:srgbClr val="FF0000"/>
                        </a:solidFill>
                        <a:effectLst/>
                        <a:latin typeface="微软雅黑" panose="020B0503020204020204" charset="-122"/>
                        <a:ea typeface="微软雅黑" panose="020B0503020204020204" charset="-122"/>
                      </a:endParaRPr>
                    </a:p>
                  </a:txBody>
                  <a:tcPr anchor="ctr"/>
                </a:tc>
                <a:tc>
                  <a:txBody>
                    <a:bodyPr/>
                    <a:lstStyle/>
                    <a:p>
                      <a:pPr marL="0" marR="0" lvl="0" indent="0" algn="ctr" defTabSz="2879725" rtl="0" eaLnBrk="1" fontAlgn="auto" latinLnBrk="0" hangingPunct="1">
                        <a:lnSpc>
                          <a:spcPct val="100000"/>
                        </a:lnSpc>
                        <a:spcBef>
                          <a:spcPts val="0"/>
                        </a:spcBef>
                        <a:spcAft>
                          <a:spcPts val="0"/>
                        </a:spcAft>
                        <a:buClrTx/>
                        <a:buSzTx/>
                        <a:buFontTx/>
                        <a:buNone/>
                        <a:defRPr/>
                      </a:pPr>
                      <a:r>
                        <a:rPr lang="en-US" altLang="zh-CN" sz="4400" dirty="0">
                          <a:solidFill>
                            <a:srgbClr val="FF0000"/>
                          </a:solidFill>
                          <a:effectLst/>
                          <a:latin typeface="微软雅黑" panose="020B0503020204020204" charset="-122"/>
                          <a:ea typeface="微软雅黑" panose="020B0503020204020204" charset="-122"/>
                        </a:rPr>
                        <a:t>0.631+</a:t>
                      </a:r>
                      <a:r>
                        <a:rPr lang="en-US" altLang="zh-CN" sz="4400" dirty="0">
                          <a:effectLst/>
                          <a:latin typeface="微软雅黑" panose="020B0503020204020204" charset="-122"/>
                          <a:ea typeface="微软雅黑" panose="020B0503020204020204" charset="-122"/>
                        </a:rPr>
                        <a:t>(</a:t>
                      </a:r>
                      <a:r>
                        <a:rPr lang="zh-CN" altLang="en-US" sz="4400" dirty="0">
                          <a:effectLst/>
                          <a:latin typeface="微软雅黑" panose="020B0503020204020204" charset="-122"/>
                          <a:ea typeface="微软雅黑" panose="020B0503020204020204" charset="-122"/>
                        </a:rPr>
                        <a:t>预计</a:t>
                      </a:r>
                      <a:r>
                        <a:rPr lang="en-US" altLang="zh-CN" sz="4400" dirty="0">
                          <a:effectLst/>
                          <a:latin typeface="微软雅黑" panose="020B0503020204020204" charset="-122"/>
                          <a:ea typeface="微软雅黑" panose="020B0503020204020204" charset="-122"/>
                        </a:rPr>
                        <a:t>)</a:t>
                      </a:r>
                    </a:p>
                  </a:txBody>
                  <a:tcPr anchor="ctr"/>
                </a:tc>
                <a:extLst>
                  <a:ext uri="{0D108BD9-81ED-4DB2-BD59-A6C34878D82A}">
                    <a16:rowId xmlns:a16="http://schemas.microsoft.com/office/drawing/2014/main" xmlns=""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3900CA6C-0E36-A74B-8E5F-AA8F9DC2C790}"/>
              </a:ext>
            </a:extLst>
          </p:cNvPr>
          <p:cNvSpPr/>
          <p:nvPr/>
        </p:nvSpPr>
        <p:spPr>
          <a:xfrm>
            <a:off x="24515763" y="6754455"/>
            <a:ext cx="21599525" cy="11264622"/>
          </a:xfrm>
          <a:prstGeom prst="rect">
            <a:avLst/>
          </a:prstGeom>
        </p:spPr>
        <p:txBody>
          <a:bodyPr>
            <a:spAutoFit/>
          </a:bodyPr>
          <a:lstStyle/>
          <a:p>
            <a:r>
              <a:rPr kumimoji="1" lang="zh-CN" altLang="en-US" sz="8000" dirty="0">
                <a:solidFill>
                  <a:schemeClr val="bg1"/>
                </a:solidFill>
                <a:latin typeface="Microsoft YaHei" panose="020B0503020204020204" pitchFamily="34" charset="-122"/>
                <a:ea typeface="Microsoft YaHei" panose="020B0503020204020204" pitchFamily="34" charset="-122"/>
              </a:rPr>
              <a:t>团队成员</a:t>
            </a:r>
            <a:endParaRPr kumimoji="1" lang="en-US" altLang="zh-CN" sz="8000" dirty="0">
              <a:solidFill>
                <a:schemeClr val="bg1"/>
              </a:solidFill>
              <a:latin typeface="Microsoft YaHei" panose="020B0503020204020204" pitchFamily="34" charset="-122"/>
              <a:ea typeface="Microsoft YaHei" panose="020B0503020204020204" pitchFamily="34" charset="-122"/>
            </a:endParaRPr>
          </a:p>
          <a:p>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r>
              <a:rPr kumimoji="1" lang="zh-CN" altLang="en-US" sz="6600" dirty="0">
                <a:solidFill>
                  <a:schemeClr val="bg1"/>
                </a:solidFill>
                <a:latin typeface="Microsoft YaHei" panose="020B0503020204020204" pitchFamily="34" charset="-122"/>
                <a:ea typeface="Microsoft YaHei" panose="020B0503020204020204" pitchFamily="34" charset="-122"/>
              </a:rPr>
              <a:t>尹常攀 华中科技大学</a:t>
            </a:r>
            <a:endParaRPr kumimoji="1" lang="en-US" altLang="zh-CN" sz="6600" dirty="0">
              <a:solidFill>
                <a:schemeClr val="bg1"/>
              </a:solidFill>
              <a:latin typeface="Microsoft YaHei" panose="020B0503020204020204" pitchFamily="34" charset="-122"/>
              <a:ea typeface="Microsoft YaHei" panose="020B0503020204020204" pitchFamily="34" charset="-122"/>
            </a:endParaRPr>
          </a:p>
          <a:p>
            <a:endParaRPr kumimoji="1" lang="en-US" altLang="zh-CN" sz="4400" dirty="0">
              <a:solidFill>
                <a:schemeClr val="bg1"/>
              </a:solidFill>
              <a:latin typeface="Microsoft YaHei" panose="020B0503020204020204" pitchFamily="34" charset="-122"/>
              <a:ea typeface="Microsoft YaHei" panose="020B0503020204020204" pitchFamily="34" charset="-122"/>
            </a:endParaRPr>
          </a:p>
          <a:p>
            <a:r>
              <a:rPr kumimoji="1" lang="zh-CN" altLang="en-US" sz="6600" dirty="0">
                <a:solidFill>
                  <a:schemeClr val="bg1"/>
                </a:solidFill>
                <a:latin typeface="Microsoft YaHei" panose="020B0503020204020204" pitchFamily="34" charset="-122"/>
                <a:ea typeface="Microsoft YaHei" panose="020B0503020204020204" pitchFamily="34" charset="-122"/>
              </a:rPr>
              <a:t>孙睿 电子科技大学</a:t>
            </a:r>
            <a:endParaRPr kumimoji="1" lang="en-US" altLang="zh-CN" sz="6600" dirty="0">
              <a:solidFill>
                <a:schemeClr val="bg1"/>
              </a:solidFill>
              <a:latin typeface="Microsoft YaHei" panose="020B0503020204020204" pitchFamily="34" charset="-122"/>
              <a:ea typeface="Microsoft YaHei" panose="020B0503020204020204" pitchFamily="34" charset="-122"/>
            </a:endParaRPr>
          </a:p>
          <a:p>
            <a:endParaRPr kumimoji="1" lang="en-US" altLang="zh-CN" sz="4000" dirty="0">
              <a:solidFill>
                <a:schemeClr val="bg1"/>
              </a:solidFill>
              <a:latin typeface="Microsoft YaHei" panose="020B0503020204020204" pitchFamily="34" charset="-122"/>
              <a:ea typeface="Microsoft YaHei" panose="020B0503020204020204" pitchFamily="34" charset="-122"/>
            </a:endParaRPr>
          </a:p>
          <a:p>
            <a:r>
              <a:rPr kumimoji="1" lang="zh-CN" altLang="en-US" sz="6600" dirty="0">
                <a:solidFill>
                  <a:schemeClr val="bg1"/>
                </a:solidFill>
                <a:latin typeface="Microsoft YaHei" panose="020B0503020204020204" pitchFamily="34" charset="-122"/>
                <a:ea typeface="Microsoft YaHei" panose="020B0503020204020204" pitchFamily="34" charset="-122"/>
              </a:rPr>
              <a:t>夏鑫林 四川大学</a:t>
            </a:r>
            <a:endParaRPr kumimoji="1" lang="en-US" altLang="zh-CN" sz="6600" dirty="0">
              <a:solidFill>
                <a:schemeClr val="bg1"/>
              </a:solidFill>
              <a:latin typeface="Microsoft YaHei" panose="020B0503020204020204" pitchFamily="34" charset="-122"/>
              <a:ea typeface="Microsoft YaHei" panose="020B0503020204020204" pitchFamily="34" charset="-122"/>
            </a:endParaRPr>
          </a:p>
          <a:p>
            <a:endParaRPr kumimoji="1" lang="en-US" altLang="zh-CN" sz="8000" dirty="0">
              <a:solidFill>
                <a:schemeClr val="bg1"/>
              </a:solidFill>
              <a:latin typeface="Microsoft YaHei" panose="020B0503020204020204" pitchFamily="34" charset="-122"/>
              <a:ea typeface="Microsoft YaHei" panose="020B0503020204020204" pitchFamily="34" charset="-122"/>
            </a:endParaRPr>
          </a:p>
          <a:p>
            <a:r>
              <a:rPr kumimoji="1" lang="zh-CN" altLang="en-US" sz="8000" dirty="0">
                <a:solidFill>
                  <a:schemeClr val="bg1"/>
                </a:solidFill>
                <a:latin typeface="Microsoft YaHei" panose="020B0503020204020204" pitchFamily="34" charset="-122"/>
                <a:ea typeface="Microsoft YaHei" panose="020B0503020204020204" pitchFamily="34" charset="-122"/>
              </a:rPr>
              <a:t>团队荣誉</a:t>
            </a:r>
            <a:endParaRPr kumimoji="1" lang="en-US" altLang="zh-CN" sz="8000" dirty="0">
              <a:solidFill>
                <a:schemeClr val="bg1"/>
              </a:solidFill>
              <a:latin typeface="Microsoft YaHei" panose="020B0503020204020204" pitchFamily="34" charset="-122"/>
              <a:ea typeface="Microsoft YaHei" panose="020B0503020204020204" pitchFamily="34" charset="-122"/>
            </a:endParaRPr>
          </a:p>
          <a:p>
            <a:endParaRPr kumimoji="1" lang="en-US" altLang="zh-CN" sz="3200" dirty="0">
              <a:solidFill>
                <a:schemeClr val="bg1"/>
              </a:solidFill>
              <a:latin typeface="Microsoft YaHei" panose="020B0503020204020204" pitchFamily="34" charset="-122"/>
              <a:ea typeface="Microsoft YaHei" panose="020B0503020204020204" pitchFamily="34" charset="-122"/>
            </a:endParaRPr>
          </a:p>
          <a:p>
            <a:r>
              <a:rPr kumimoji="1" lang="zh-CN" altLang="en-US" sz="6600" dirty="0">
                <a:solidFill>
                  <a:schemeClr val="bg1"/>
                </a:solidFill>
                <a:latin typeface="Microsoft YaHei" panose="020B0503020204020204" pitchFamily="34" charset="-122"/>
                <a:ea typeface="Microsoft YaHei" panose="020B0503020204020204" pitchFamily="34" charset="-122"/>
              </a:rPr>
              <a:t>蚂蚁金服</a:t>
            </a:r>
            <a:r>
              <a:rPr kumimoji="1" lang="en-US" altLang="zh-CN" sz="6600" dirty="0">
                <a:solidFill>
                  <a:schemeClr val="bg1"/>
                </a:solidFill>
                <a:latin typeface="Microsoft YaHei" panose="020B0503020204020204" pitchFamily="34" charset="-122"/>
                <a:ea typeface="Microsoft YaHei" panose="020B0503020204020204" pitchFamily="34" charset="-122"/>
              </a:rPr>
              <a:t>-</a:t>
            </a:r>
            <a:r>
              <a:rPr kumimoji="1" lang="zh-CN" altLang="en-US" sz="6600" dirty="0">
                <a:solidFill>
                  <a:schemeClr val="bg1"/>
                </a:solidFill>
                <a:latin typeface="Microsoft YaHei" panose="020B0503020204020204" pitchFamily="34" charset="-122"/>
                <a:ea typeface="Microsoft YaHei" panose="020B0503020204020204" pitchFamily="34" charset="-122"/>
              </a:rPr>
              <a:t>风控大脑</a:t>
            </a:r>
            <a:r>
              <a:rPr kumimoji="1" lang="en-US" altLang="zh-CN" sz="6600" dirty="0">
                <a:solidFill>
                  <a:schemeClr val="bg1"/>
                </a:solidFill>
                <a:latin typeface="Microsoft YaHei" panose="020B0503020204020204" pitchFamily="34" charset="-122"/>
                <a:ea typeface="Microsoft YaHei" panose="020B0503020204020204" pitchFamily="34" charset="-122"/>
              </a:rPr>
              <a:t>-</a:t>
            </a:r>
            <a:r>
              <a:rPr kumimoji="1" lang="zh-CN" altLang="en-US" sz="6600" dirty="0">
                <a:solidFill>
                  <a:schemeClr val="bg1"/>
                </a:solidFill>
                <a:latin typeface="Microsoft YaHei" panose="020B0503020204020204" pitchFamily="34" charset="-122"/>
                <a:ea typeface="Microsoft YaHei" panose="020B0503020204020204" pitchFamily="34" charset="-122"/>
              </a:rPr>
              <a:t>支付风险识别  亚军</a:t>
            </a:r>
            <a:endParaRPr kumimoji="1" lang="en-US" altLang="zh-CN" sz="6600" dirty="0">
              <a:solidFill>
                <a:schemeClr val="bg1"/>
              </a:solidFill>
              <a:latin typeface="Microsoft YaHei" panose="020B0503020204020204" pitchFamily="34" charset="-122"/>
              <a:ea typeface="Microsoft YaHei" panose="020B0503020204020204" pitchFamily="34" charset="-122"/>
            </a:endParaRPr>
          </a:p>
          <a:p>
            <a:r>
              <a:rPr kumimoji="1" lang="en-US" altLang="zh-CN" sz="6600" dirty="0">
                <a:solidFill>
                  <a:schemeClr val="bg1"/>
                </a:solidFill>
                <a:latin typeface="Microsoft YaHei" panose="020B0503020204020204" pitchFamily="34" charset="-122"/>
                <a:ea typeface="Microsoft YaHei" panose="020B0503020204020204" pitchFamily="34" charset="-122"/>
              </a:rPr>
              <a:t>2018 </a:t>
            </a:r>
            <a:r>
              <a:rPr kumimoji="1" lang="zh-CN" altLang="en-US" sz="6600" dirty="0">
                <a:solidFill>
                  <a:schemeClr val="bg1"/>
                </a:solidFill>
                <a:latin typeface="Microsoft YaHei" panose="020B0503020204020204" pitchFamily="34" charset="-122"/>
                <a:ea typeface="Microsoft YaHei" panose="020B0503020204020204" pitchFamily="34" charset="-122"/>
              </a:rPr>
              <a:t>中国高校大数据挑战赛       三等奖</a:t>
            </a:r>
            <a:endParaRPr kumimoji="1" lang="zh-CN" altLang="en-US" sz="8800" dirty="0">
              <a:solidFill>
                <a:schemeClr val="bg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xmlns="" id="{A4311064-907F-584B-9E18-B8BC9F801FAE}"/>
              </a:ext>
            </a:extLst>
          </p:cNvPr>
          <p:cNvSpPr txBox="1"/>
          <p:nvPr/>
        </p:nvSpPr>
        <p:spPr>
          <a:xfrm>
            <a:off x="24515763" y="3520440"/>
            <a:ext cx="6083717" cy="2169825"/>
          </a:xfrm>
          <a:prstGeom prst="rect">
            <a:avLst/>
          </a:prstGeom>
          <a:noFill/>
        </p:spPr>
        <p:txBody>
          <a:bodyPr wrap="none" rtlCol="0">
            <a:spAutoFit/>
          </a:bodyPr>
          <a:lstStyle/>
          <a:p>
            <a:r>
              <a:rPr lang="zh-CN" altLang="en-US" sz="11500" b="1" kern="0" dirty="0">
                <a:solidFill>
                  <a:schemeClr val="bg1"/>
                </a:solidFill>
                <a:latin typeface="Microsoft YaHei" panose="020B0503020204020204" pitchFamily="34" charset="-122"/>
                <a:ea typeface="Microsoft YaHei" panose="020B0503020204020204" pitchFamily="34" charset="-122"/>
              </a:rPr>
              <a:t>团队介绍</a:t>
            </a:r>
          </a:p>
          <a:p>
            <a:endParaRPr kumimoji="1" lang="zh-CN" altLang="en-US" sz="2000" dirty="0"/>
          </a:p>
        </p:txBody>
      </p:sp>
    </p:spTree>
    <p:extLst>
      <p:ext uri="{BB962C8B-B14F-4D97-AF65-F5344CB8AC3E}">
        <p14:creationId xmlns:p14="http://schemas.microsoft.com/office/powerpoint/2010/main" val="141700891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9820" dirty="0"/>
              <a:t>深度学习训练</a:t>
            </a:r>
            <a:r>
              <a:rPr kumimoji="1" lang="en-US" altLang="zh-CN" sz="9820" dirty="0">
                <a:effectLst/>
              </a:rPr>
              <a:t>T</a:t>
            </a:r>
            <a:r>
              <a:rPr lang="en-GB" altLang="zh-CN" sz="9820" dirty="0">
                <a:effectLst/>
              </a:rPr>
              <a:t>ricks</a:t>
            </a:r>
            <a:endParaRPr kumimoji="1" lang="zh-CN" altLang="en-US" sz="9820" dirty="0"/>
          </a:p>
        </p:txBody>
      </p:sp>
      <p:sp>
        <p:nvSpPr>
          <p:cNvPr id="3" name="内容占位符 2"/>
          <p:cNvSpPr>
            <a:spLocks noGrp="1"/>
          </p:cNvSpPr>
          <p:nvPr>
            <p:ph idx="1"/>
          </p:nvPr>
        </p:nvSpPr>
        <p:spPr>
          <a:xfrm>
            <a:off x="2970000" y="5062623"/>
            <a:ext cx="14720123" cy="12255559"/>
          </a:xfrm>
        </p:spPr>
        <p:txBody>
          <a:bodyPr>
            <a:normAutofit/>
          </a:bodyPr>
          <a:lstStyle/>
          <a:p>
            <a:pPr marL="0" indent="0">
              <a:buNone/>
            </a:pPr>
            <a:r>
              <a:rPr kumimoji="1" lang="en-US" altLang="zh-CN" sz="8000" dirty="0"/>
              <a:t>1.</a:t>
            </a:r>
            <a:r>
              <a:rPr kumimoji="1" lang="zh-CN" altLang="en-US" sz="8000" dirty="0"/>
              <a:t> 学习率              </a:t>
            </a:r>
            <a:endParaRPr kumimoji="1" lang="en-US" altLang="zh-CN" sz="8000" dirty="0"/>
          </a:p>
          <a:p>
            <a:pPr marL="0" indent="0">
              <a:buNone/>
            </a:pPr>
            <a:r>
              <a:rPr lang="en-GB" altLang="zh-CN" sz="5400" dirty="0"/>
              <a:t>Cyclical Learning Rate</a:t>
            </a:r>
            <a:r>
              <a:rPr lang="en-US" altLang="zh-CN" sz="5400" baseline="30000" dirty="0"/>
              <a:t>[3]</a:t>
            </a:r>
            <a:r>
              <a:rPr lang="en-US" altLang="zh-CN" sz="5400" dirty="0"/>
              <a:t>(CLR)</a:t>
            </a:r>
            <a:r>
              <a:rPr lang="zh-CN" altLang="en-US" sz="5400" dirty="0"/>
              <a:t> 学习率在</a:t>
            </a:r>
            <a:r>
              <a:rPr lang="en-US" altLang="zh-CN" sz="5400" dirty="0" err="1"/>
              <a:t>base_lr</a:t>
            </a:r>
            <a:r>
              <a:rPr lang="zh-CN" altLang="en-US" sz="5400" dirty="0"/>
              <a:t> 和 </a:t>
            </a:r>
            <a:r>
              <a:rPr lang="en-US" altLang="zh-CN" sz="5400" dirty="0" err="1"/>
              <a:t>max_lr</a:t>
            </a:r>
            <a:r>
              <a:rPr lang="zh-CN" altLang="en-US" sz="5400" dirty="0"/>
              <a:t>之间进行周期性的变化，通过衰减函数控制</a:t>
            </a:r>
            <a:endParaRPr lang="en-US" altLang="zh-CN" sz="5400" dirty="0"/>
          </a:p>
          <a:p>
            <a:pPr marL="0" indent="0">
              <a:buNone/>
            </a:pPr>
            <a:endParaRPr kumimoji="1" lang="en-US" altLang="zh-CN" dirty="0"/>
          </a:p>
          <a:p>
            <a:pPr marL="0" indent="0">
              <a:buNone/>
            </a:pPr>
            <a:r>
              <a:rPr kumimoji="1" lang="en-US" altLang="zh-CN" sz="8000" dirty="0"/>
              <a:t>2.</a:t>
            </a:r>
            <a:r>
              <a:rPr kumimoji="1" lang="zh-CN" altLang="en-US" sz="8000" dirty="0"/>
              <a:t> 正则</a:t>
            </a:r>
            <a:endParaRPr kumimoji="1" lang="en-US" altLang="zh-CN" sz="8000" dirty="0"/>
          </a:p>
          <a:p>
            <a:pPr marL="0" indent="0">
              <a:buNone/>
            </a:pPr>
            <a:r>
              <a:rPr kumimoji="1" lang="en-US" altLang="zh-CN" sz="5400" dirty="0"/>
              <a:t>(1)</a:t>
            </a:r>
            <a:r>
              <a:rPr kumimoji="1" lang="zh-CN" altLang="en-US" sz="5400" dirty="0"/>
              <a:t> 词向量</a:t>
            </a:r>
            <a:r>
              <a:rPr kumimoji="1" lang="en-GB" altLang="zh-CN" sz="5400" dirty="0"/>
              <a:t>embedding</a:t>
            </a:r>
            <a:r>
              <a:rPr kumimoji="1" lang="zh-CN" altLang="en-US" sz="5400" dirty="0"/>
              <a:t>之后加</a:t>
            </a:r>
            <a:r>
              <a:rPr kumimoji="1" lang="en-GB" altLang="zh-CN" sz="5400" dirty="0"/>
              <a:t>dropout</a:t>
            </a:r>
          </a:p>
          <a:p>
            <a:pPr marL="0" indent="0">
              <a:buNone/>
            </a:pPr>
            <a:r>
              <a:rPr kumimoji="1" lang="en-US" altLang="zh-CN" sz="5400" dirty="0"/>
              <a:t>(2)</a:t>
            </a:r>
            <a:r>
              <a:rPr kumimoji="1" lang="zh-CN" altLang="en-US" sz="5400" dirty="0"/>
              <a:t> </a:t>
            </a:r>
            <a:r>
              <a:rPr kumimoji="1" lang="en-GB" altLang="zh-CN" sz="5400" dirty="0"/>
              <a:t>gate-</a:t>
            </a:r>
            <a:r>
              <a:rPr kumimoji="1" lang="en-GB" altLang="zh-CN" sz="5400" dirty="0" err="1"/>
              <a:t>esim</a:t>
            </a:r>
            <a:r>
              <a:rPr kumimoji="1" lang="zh-CN" altLang="en-US" sz="5400" dirty="0"/>
              <a:t>特征</a:t>
            </a:r>
            <a:r>
              <a:rPr kumimoji="1" lang="en-GB" altLang="zh-CN" sz="5400" dirty="0"/>
              <a:t>FC</a:t>
            </a:r>
            <a:r>
              <a:rPr kumimoji="1" lang="zh-CN" altLang="en-US" sz="5400" dirty="0"/>
              <a:t>层 使用</a:t>
            </a:r>
            <a:r>
              <a:rPr kumimoji="1" lang="en-US" altLang="zh-CN" sz="5400" dirty="0"/>
              <a:t>1</a:t>
            </a:r>
            <a:r>
              <a:rPr kumimoji="1" lang="en-GB" altLang="zh-CN" sz="5400" dirty="0"/>
              <a:t>e-4</a:t>
            </a:r>
            <a:r>
              <a:rPr kumimoji="1" lang="zh-CN" altLang="en-US" sz="5400" dirty="0"/>
              <a:t>的</a:t>
            </a:r>
            <a:r>
              <a:rPr kumimoji="1" lang="en-US" altLang="zh-CN" sz="5400" dirty="0"/>
              <a:t>L</a:t>
            </a:r>
            <a:r>
              <a:rPr kumimoji="1" lang="en-GB" altLang="zh-CN" sz="5400" dirty="0"/>
              <a:t>2</a:t>
            </a:r>
            <a:r>
              <a:rPr kumimoji="1" lang="zh-CN" altLang="en-US" sz="5400" dirty="0"/>
              <a:t>正则</a:t>
            </a:r>
          </a:p>
          <a:p>
            <a:pPr marL="0" indent="0">
              <a:buNone/>
            </a:pPr>
            <a:endParaRPr kumimoji="1" lang="zh-CN" altLang="en-US" dirty="0"/>
          </a:p>
        </p:txBody>
      </p:sp>
      <p:sp>
        <p:nvSpPr>
          <p:cNvPr id="4" name="内容占位符 2"/>
          <p:cNvSpPr txBox="1"/>
          <p:nvPr/>
        </p:nvSpPr>
        <p:spPr>
          <a:xfrm>
            <a:off x="22334391" y="5062623"/>
            <a:ext cx="14720123" cy="15408156"/>
          </a:xfrm>
          <a:prstGeom prst="rect">
            <a:avLst/>
          </a:prstGeom>
        </p:spPr>
        <p:txBody>
          <a:bodyPr vert="horz" lIns="91440" tIns="45720" rIns="91440" bIns="45720" rtlCol="0">
            <a:normAutofit/>
          </a:bodyPr>
          <a:lstStyle>
            <a:lvl1pPr marL="720090" indent="-720090" algn="l" defTabSz="2879725" rtl="0" eaLnBrk="1" latinLnBrk="0" hangingPunct="1">
              <a:lnSpc>
                <a:spcPct val="120000"/>
              </a:lnSpc>
              <a:spcBef>
                <a:spcPts val="3155"/>
              </a:spcBef>
              <a:buSzPct val="75000"/>
              <a:buFont typeface="Arial" panose="020B0604020202020204" pitchFamily="34" charset="0"/>
              <a:buChar char="•"/>
              <a:defRPr sz="8820" kern="1200">
                <a:solidFill>
                  <a:schemeClr val="tx1"/>
                </a:solidFill>
                <a:latin typeface="微软雅黑" panose="020B0503020204020204" charset="-122"/>
                <a:ea typeface="微软雅黑" panose="020B0503020204020204" charset="-122"/>
                <a:cs typeface="+mn-cs"/>
              </a:defRPr>
            </a:lvl1pPr>
            <a:lvl2pPr marL="1814195" indent="-720090" algn="l" defTabSz="2879725" rtl="0" eaLnBrk="1" fontAlgn="auto" latinLnBrk="0" hangingPunct="1">
              <a:lnSpc>
                <a:spcPct val="120000"/>
              </a:lnSpc>
              <a:spcBef>
                <a:spcPts val="1580"/>
              </a:spcBef>
              <a:buSzPct val="75000"/>
              <a:buFont typeface="Arial" panose="020B0604020202020204" pitchFamily="34" charset="0"/>
              <a:buChar char="•"/>
              <a:defRPr sz="6930" kern="1200">
                <a:solidFill>
                  <a:schemeClr val="tx1"/>
                </a:solidFill>
                <a:latin typeface="微软雅黑" panose="020B0503020204020204" charset="-122"/>
                <a:ea typeface="微软雅黑" panose="020B0503020204020204" charset="-122"/>
                <a:cs typeface="+mn-cs"/>
              </a:defRPr>
            </a:lvl2pPr>
            <a:lvl3pPr marL="3173730" indent="-720090" algn="l" defTabSz="2879725" rtl="0" eaLnBrk="1" fontAlgn="auto" latinLnBrk="0" hangingPunct="1">
              <a:lnSpc>
                <a:spcPct val="120000"/>
              </a:lnSpc>
              <a:spcBef>
                <a:spcPts val="1580"/>
              </a:spcBef>
              <a:buSzPct val="75000"/>
              <a:buFont typeface="Arial" panose="020B0604020202020204" pitchFamily="34" charset="0"/>
              <a:buChar char="‒"/>
              <a:defRPr sz="6300" kern="1200">
                <a:solidFill>
                  <a:schemeClr val="tx1"/>
                </a:solidFill>
                <a:latin typeface="微软雅黑" panose="020B0503020204020204" charset="-122"/>
                <a:ea typeface="微软雅黑" panose="020B0503020204020204" charset="-122"/>
                <a:cs typeface="+mn-cs"/>
              </a:defRPr>
            </a:lvl3pPr>
            <a:lvl4pPr marL="4761865" indent="-720090" algn="l" defTabSz="2879725" rtl="0" eaLnBrk="1" fontAlgn="auto" latinLnBrk="0" hangingPunct="1">
              <a:lnSpc>
                <a:spcPct val="100000"/>
              </a:lnSpc>
              <a:spcBef>
                <a:spcPts val="1580"/>
              </a:spcBef>
              <a:buSzPct val="75000"/>
              <a:buFont typeface="Arial" panose="020B0604020202020204" pitchFamily="34" charset="0"/>
              <a:buChar char="˃"/>
              <a:defRPr sz="5670" kern="1200">
                <a:solidFill>
                  <a:schemeClr val="tx1"/>
                </a:solidFill>
                <a:latin typeface="微软雅黑" panose="020B0503020204020204" charset="-122"/>
                <a:ea typeface="微软雅黑" panose="020B0503020204020204" charset="-122"/>
                <a:cs typeface="+mn-cs"/>
              </a:defRPr>
            </a:lvl4pPr>
            <a:lvl5pPr marL="6122035" indent="-720090" algn="l" defTabSz="2879725" rtl="0" eaLnBrk="1" fontAlgn="auto" latinLnBrk="0" hangingPunct="1">
              <a:lnSpc>
                <a:spcPct val="90000"/>
              </a:lnSpc>
              <a:spcBef>
                <a:spcPts val="1580"/>
              </a:spcBef>
              <a:buSzPct val="75000"/>
              <a:buFont typeface="Arial" panose="020B0604020202020204" pitchFamily="34" charset="0"/>
              <a:buChar char="˃"/>
              <a:defRPr sz="5670" kern="1200">
                <a:solidFill>
                  <a:schemeClr val="tx1"/>
                </a:solidFill>
                <a:latin typeface="微软雅黑" panose="020B0503020204020204" charset="-122"/>
                <a:ea typeface="微软雅黑" panose="020B0503020204020204" charset="-122"/>
                <a:cs typeface="+mn-cs"/>
              </a:defRPr>
            </a:lvl5pPr>
            <a:lvl6pPr marL="791972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6pPr>
            <a:lvl7pPr marL="935990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7pPr>
            <a:lvl8pPr marL="1080008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8pPr>
            <a:lvl9pPr marL="12240260" indent="-720090" algn="l" defTabSz="2879725" rtl="0" eaLnBrk="1" latinLnBrk="0" hangingPunct="1">
              <a:lnSpc>
                <a:spcPct val="90000"/>
              </a:lnSpc>
              <a:spcBef>
                <a:spcPts val="1580"/>
              </a:spcBef>
              <a:buFont typeface="Arial" panose="020B0604020202020204" pitchFamily="34" charset="0"/>
              <a:buChar char="•"/>
              <a:defRPr sz="567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8000" dirty="0"/>
              <a:t>3.</a:t>
            </a:r>
            <a:r>
              <a:rPr kumimoji="1" lang="zh-CN" altLang="en-US" sz="8000" dirty="0"/>
              <a:t> 优化算法</a:t>
            </a:r>
            <a:endParaRPr kumimoji="1" lang="en-US" altLang="zh-CN" sz="8000" dirty="0"/>
          </a:p>
          <a:p>
            <a:pPr marL="0" indent="0">
              <a:buNone/>
            </a:pPr>
            <a:r>
              <a:rPr kumimoji="1" lang="en-US" altLang="zh-CN" sz="5400" dirty="0"/>
              <a:t>Stochastic</a:t>
            </a:r>
            <a:r>
              <a:rPr kumimoji="1" lang="zh-CN" altLang="en-US" sz="5400" dirty="0"/>
              <a:t> </a:t>
            </a:r>
            <a:r>
              <a:rPr kumimoji="1" lang="en-US" altLang="zh-CN" sz="5400" dirty="0"/>
              <a:t>Weight</a:t>
            </a:r>
            <a:r>
              <a:rPr kumimoji="1" lang="zh-CN" altLang="en-US" sz="5400" dirty="0"/>
              <a:t> </a:t>
            </a:r>
            <a:r>
              <a:rPr kumimoji="1" lang="en-US" altLang="zh-CN" sz="5400" dirty="0"/>
              <a:t>Averaging(SWA)</a:t>
            </a:r>
            <a:r>
              <a:rPr kumimoji="1" lang="en-US" altLang="zh-CN" sz="5400" baseline="30000" dirty="0"/>
              <a:t>[4]</a:t>
            </a:r>
          </a:p>
          <a:p>
            <a:pPr marL="0" indent="0">
              <a:buNone/>
            </a:pPr>
            <a:r>
              <a:rPr kumimoji="1" lang="zh-CN" altLang="en-US" sz="5400" dirty="0"/>
              <a:t>每次学习率循环结束时产生的局部最小值趋向于在损失面的边缘区域累积，这些边缘区域上的损失值较小。通过对几个这样的点取平均，得到一个甚至更低损失的、全局化的通用解。</a:t>
            </a:r>
            <a:endParaRPr kumimoji="1" lang="en-US" altLang="zh-CN" dirty="0"/>
          </a:p>
          <a:p>
            <a:pPr marL="0" indent="0">
              <a:buFont typeface="Arial" panose="020B0604020202020204" pitchFamily="34" charset="0"/>
              <a:buNone/>
            </a:pPr>
            <a:r>
              <a:rPr kumimoji="1" lang="en-US" altLang="zh-CN" sz="8000" dirty="0"/>
              <a:t>4.</a:t>
            </a:r>
            <a:r>
              <a:rPr kumimoji="1" lang="zh-CN" altLang="en-US" sz="8000" dirty="0"/>
              <a:t> 词向量</a:t>
            </a:r>
            <a:endParaRPr kumimoji="1" lang="en-US" altLang="zh-CN" sz="8000" dirty="0"/>
          </a:p>
          <a:p>
            <a:pPr marL="0" indent="0">
              <a:buNone/>
            </a:pPr>
            <a:r>
              <a:rPr lang="en-GB" altLang="zh-CN" sz="5400" dirty="0"/>
              <a:t>skip-gram</a:t>
            </a:r>
            <a:r>
              <a:rPr lang="zh-CN" altLang="en-US" sz="5400" dirty="0"/>
              <a:t>模型训练的 </a:t>
            </a:r>
            <a:r>
              <a:rPr lang="en-US" altLang="zh-CN" sz="5400" dirty="0"/>
              <a:t>word2vec</a:t>
            </a:r>
            <a:r>
              <a:rPr lang="zh-CN" altLang="en-US" sz="5400" dirty="0"/>
              <a:t> 和 </a:t>
            </a:r>
            <a:r>
              <a:rPr lang="en-US" altLang="zh-CN" sz="5400" dirty="0" err="1"/>
              <a:t>fasttext</a:t>
            </a:r>
            <a:r>
              <a:rPr lang="zh-CN" altLang="en-US" sz="5400" dirty="0"/>
              <a:t>  各</a:t>
            </a:r>
            <a:r>
              <a:rPr lang="en-US" altLang="zh-CN" sz="5400" dirty="0"/>
              <a:t>100</a:t>
            </a:r>
            <a:r>
              <a:rPr lang="zh-CN" altLang="en-US" sz="5400" dirty="0"/>
              <a:t>维进行拼接</a:t>
            </a:r>
            <a:endParaRPr lang="en-US" altLang="zh-CN" sz="5400" dirty="0"/>
          </a:p>
          <a:p>
            <a:pPr marL="0" indent="0">
              <a:buFont typeface="Arial" panose="020B0604020202020204" pitchFamily="34" charset="0"/>
              <a:buNone/>
            </a:pPr>
            <a:endParaRPr kumimoji="1" lang="zh-CN" altLang="en-US" dirty="0"/>
          </a:p>
        </p:txBody>
      </p:sp>
      <p:sp>
        <p:nvSpPr>
          <p:cNvPr id="6" name="文本框 5"/>
          <p:cNvSpPr txBox="1"/>
          <p:nvPr/>
        </p:nvSpPr>
        <p:spPr>
          <a:xfrm>
            <a:off x="2970000" y="19870615"/>
            <a:ext cx="32089554" cy="1200329"/>
          </a:xfrm>
          <a:prstGeom prst="rect">
            <a:avLst/>
          </a:prstGeom>
          <a:noFill/>
        </p:spPr>
        <p:txBody>
          <a:bodyPr wrap="none" rtlCol="0">
            <a:spAutoFit/>
          </a:bodyPr>
          <a:lstStyle/>
          <a:p>
            <a:r>
              <a:rPr kumimoji="1" lang="en-US" altLang="zh-CN" sz="3600" dirty="0">
                <a:latin typeface="微软雅黑" panose="020B0503020204020204" charset="-122"/>
                <a:ea typeface="微软雅黑" panose="020B0503020204020204" charset="-122"/>
              </a:rPr>
              <a:t>[3]</a:t>
            </a:r>
            <a:r>
              <a:rPr kumimoji="1" lang="zh-CN" altLang="en-US" sz="3600" dirty="0">
                <a:latin typeface="微软雅黑" panose="020B0503020204020204" charset="-122"/>
                <a:ea typeface="微软雅黑" panose="020B0503020204020204" charset="-122"/>
              </a:rPr>
              <a:t> </a:t>
            </a:r>
            <a:r>
              <a:rPr kumimoji="1" lang="en-GB" altLang="zh-CN" sz="3600" dirty="0">
                <a:latin typeface="微软雅黑" panose="020B0503020204020204" charset="-122"/>
                <a:ea typeface="微软雅黑" panose="020B0503020204020204" charset="-122"/>
              </a:rPr>
              <a:t>Smith L N . Cyclical Learning Rates for Training Neural Networks</a:t>
            </a:r>
            <a:r>
              <a:rPr kumimoji="1" lang="en-US" altLang="zh-CN" sz="3600" dirty="0">
                <a:latin typeface="微软雅黑" panose="020B0503020204020204" charset="-122"/>
                <a:ea typeface="微软雅黑" panose="020B0503020204020204" charset="-122"/>
              </a:rPr>
              <a:t>.</a:t>
            </a:r>
            <a:r>
              <a:rPr kumimoji="1" lang="zh-CN" altLang="en-US" sz="3600" dirty="0">
                <a:latin typeface="微软雅黑" panose="020B0503020204020204" charset="-122"/>
                <a:ea typeface="微软雅黑" panose="020B0503020204020204" charset="-122"/>
              </a:rPr>
              <a:t> </a:t>
            </a:r>
            <a:r>
              <a:rPr kumimoji="1" lang="en-GB" altLang="zh-CN" sz="3600" dirty="0">
                <a:latin typeface="微软雅黑" panose="020B0503020204020204" charset="-122"/>
                <a:ea typeface="微软雅黑" panose="020B0503020204020204" charset="-122"/>
              </a:rPr>
              <a:t>2015</a:t>
            </a:r>
            <a:r>
              <a:rPr kumimoji="1" lang="en-US" altLang="zh-CN" sz="3600" dirty="0">
                <a:latin typeface="微软雅黑" panose="020B0503020204020204" charset="-122"/>
                <a:ea typeface="微软雅黑" panose="020B0503020204020204" charset="-122"/>
              </a:rPr>
              <a:t>.</a:t>
            </a:r>
            <a:endParaRPr kumimoji="1" lang="en-GB" altLang="zh-CN" sz="3600" dirty="0">
              <a:latin typeface="微软雅黑" panose="020B0503020204020204" charset="-122"/>
              <a:ea typeface="微软雅黑" panose="020B0503020204020204" charset="-122"/>
            </a:endParaRPr>
          </a:p>
          <a:p>
            <a:r>
              <a:rPr kumimoji="1" lang="en-US" altLang="zh-CN" sz="3600" dirty="0">
                <a:latin typeface="微软雅黑" panose="020B0503020204020204" charset="-122"/>
                <a:ea typeface="微软雅黑" panose="020B0503020204020204" charset="-122"/>
              </a:rPr>
              <a:t>[4]</a:t>
            </a:r>
            <a:r>
              <a:rPr kumimoji="1" lang="zh-CN" altLang="en-US" sz="3600" dirty="0">
                <a:latin typeface="微软雅黑" panose="020B0503020204020204" charset="-122"/>
                <a:ea typeface="微软雅黑" panose="020B0503020204020204" charset="-122"/>
              </a:rPr>
              <a:t> </a:t>
            </a:r>
            <a:r>
              <a:rPr kumimoji="1" lang="en-GB" altLang="zh-CN" sz="3600" dirty="0" err="1">
                <a:latin typeface="微软雅黑" panose="020B0503020204020204" charset="-122"/>
                <a:ea typeface="微软雅黑" panose="020B0503020204020204" charset="-122"/>
              </a:rPr>
              <a:t>Izmailov</a:t>
            </a:r>
            <a:r>
              <a:rPr kumimoji="1" lang="en-GB" altLang="zh-CN" sz="3600" dirty="0">
                <a:latin typeface="微软雅黑" panose="020B0503020204020204" charset="-122"/>
                <a:ea typeface="微软雅黑" panose="020B0503020204020204" charset="-122"/>
              </a:rPr>
              <a:t>, P., </a:t>
            </a:r>
            <a:r>
              <a:rPr kumimoji="1" lang="en-GB" altLang="zh-CN" sz="3600" dirty="0" err="1">
                <a:latin typeface="微软雅黑" panose="020B0503020204020204" charset="-122"/>
                <a:ea typeface="微软雅黑" panose="020B0503020204020204" charset="-122"/>
              </a:rPr>
              <a:t>Podoprikhin</a:t>
            </a:r>
            <a:r>
              <a:rPr kumimoji="1" lang="en-GB" altLang="zh-CN" sz="3600" dirty="0">
                <a:latin typeface="微软雅黑" panose="020B0503020204020204" charset="-122"/>
                <a:ea typeface="微软雅黑" panose="020B0503020204020204" charset="-122"/>
              </a:rPr>
              <a:t>, D., </a:t>
            </a:r>
            <a:r>
              <a:rPr kumimoji="1" lang="en-GB" altLang="zh-CN" sz="3600" dirty="0" err="1">
                <a:latin typeface="微软雅黑" panose="020B0503020204020204" charset="-122"/>
                <a:ea typeface="微软雅黑" panose="020B0503020204020204" charset="-122"/>
              </a:rPr>
              <a:t>Garipov</a:t>
            </a:r>
            <a:r>
              <a:rPr kumimoji="1" lang="en-GB" altLang="zh-CN" sz="3600" dirty="0">
                <a:latin typeface="微软雅黑" panose="020B0503020204020204" charset="-122"/>
                <a:ea typeface="微软雅黑" panose="020B0503020204020204" charset="-122"/>
              </a:rPr>
              <a:t>, T., </a:t>
            </a:r>
            <a:r>
              <a:rPr kumimoji="1" lang="en-GB" altLang="zh-CN" sz="3600" dirty="0" err="1">
                <a:latin typeface="微软雅黑" panose="020B0503020204020204" charset="-122"/>
                <a:ea typeface="微软雅黑" panose="020B0503020204020204" charset="-122"/>
              </a:rPr>
              <a:t>Vetrov</a:t>
            </a:r>
            <a:r>
              <a:rPr kumimoji="1" lang="en-GB" altLang="zh-CN" sz="3600" dirty="0">
                <a:latin typeface="微软雅黑" panose="020B0503020204020204" charset="-122"/>
                <a:ea typeface="微软雅黑" panose="020B0503020204020204" charset="-122"/>
              </a:rPr>
              <a:t>, D., and Wilson, A. G. Averaging Weights Leads to Wider Optima and Better Generalization</a:t>
            </a:r>
            <a:r>
              <a:rPr kumimoji="1" lang="en-US" altLang="zh-CN" sz="3600" dirty="0">
                <a:latin typeface="微软雅黑" panose="020B0503020204020204" charset="-122"/>
                <a:ea typeface="微软雅黑" panose="020B0503020204020204" charset="-122"/>
              </a:rPr>
              <a:t>.</a:t>
            </a:r>
            <a:r>
              <a:rPr kumimoji="1" lang="zh-CN" altLang="en-US" sz="3600" dirty="0">
                <a:latin typeface="微软雅黑" panose="020B0503020204020204" charset="-122"/>
                <a:ea typeface="微软雅黑" panose="020B0503020204020204" charset="-122"/>
              </a:rPr>
              <a:t> </a:t>
            </a:r>
            <a:r>
              <a:rPr kumimoji="1" lang="en-US" altLang="zh-CN" sz="3600" dirty="0">
                <a:latin typeface="微软雅黑" panose="020B0503020204020204" charset="-122"/>
                <a:ea typeface="微软雅黑" panose="020B0503020204020204" charset="-122"/>
              </a:rPr>
              <a:t>2018</a:t>
            </a:r>
            <a:endParaRPr kumimoji="1" lang="en-GB" altLang="zh-CN" sz="36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FD99169D-DC57-644E-97A1-7F094C7AE782}"/>
              </a:ext>
            </a:extLst>
          </p:cNvPr>
          <p:cNvSpPr/>
          <p:nvPr/>
        </p:nvSpPr>
        <p:spPr>
          <a:xfrm>
            <a:off x="27302440" y="9476323"/>
            <a:ext cx="12976880" cy="2646878"/>
          </a:xfrm>
          <a:prstGeom prst="rect">
            <a:avLst/>
          </a:prstGeom>
        </p:spPr>
        <p:txBody>
          <a:bodyPr wrap="square">
            <a:spAutoFit/>
          </a:bodyPr>
          <a:lstStyle/>
          <a:p>
            <a:r>
              <a:rPr lang="zh-CN" altLang="en-US" sz="16600" dirty="0">
                <a:solidFill>
                  <a:schemeClr val="bg1"/>
                </a:solidFill>
                <a:latin typeface="微软雅黑" panose="020B0503020204020204" charset="-122"/>
                <a:ea typeface="微软雅黑" panose="020B0503020204020204" charset="-122"/>
                <a:cs typeface="+mn-ea"/>
                <a:sym typeface="+mn-lt"/>
              </a:rPr>
              <a:t>模型融合方案</a:t>
            </a:r>
          </a:p>
        </p:txBody>
      </p:sp>
    </p:spTree>
    <p:extLst>
      <p:ext uri="{BB962C8B-B14F-4D97-AF65-F5344CB8AC3E}">
        <p14:creationId xmlns:p14="http://schemas.microsoft.com/office/powerpoint/2010/main" val="9009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3480738" y="777081"/>
            <a:ext cx="8149988"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Microsoft YaHei" panose="020B0503020204020204" pitchFamily="34" charset="-122"/>
                <a:ea typeface="Microsoft YaHei" panose="020B0503020204020204" pitchFamily="34" charset="-122"/>
              </a:rPr>
              <a:t>模型融合方案</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pic>
        <p:nvPicPr>
          <p:cNvPr id="3" name="图片 2"/>
          <p:cNvPicPr>
            <a:picLocks noChangeAspect="1"/>
          </p:cNvPicPr>
          <p:nvPr/>
        </p:nvPicPr>
        <p:blipFill>
          <a:blip r:embed="rId3"/>
          <a:stretch>
            <a:fillRect/>
          </a:stretch>
        </p:blipFill>
        <p:spPr>
          <a:xfrm>
            <a:off x="5163720" y="5115796"/>
            <a:ext cx="25676500" cy="13158419"/>
          </a:xfrm>
          <a:prstGeom prst="rect">
            <a:avLst/>
          </a:prstGeom>
        </p:spPr>
      </p:pic>
      <p:sp>
        <p:nvSpPr>
          <p:cNvPr id="5" name="圆角矩形 4"/>
          <p:cNvSpPr/>
          <p:nvPr/>
        </p:nvSpPr>
        <p:spPr>
          <a:xfrm>
            <a:off x="24480980" y="14651232"/>
            <a:ext cx="3888444" cy="12631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669" dirty="0" smtClean="0">
                <a:solidFill>
                  <a:schemeClr val="tx1"/>
                </a:solidFill>
                <a:latin typeface="微软雅黑" panose="020B0503020204020204" pitchFamily="34" charset="-122"/>
                <a:ea typeface="微软雅黑" panose="020B0503020204020204" pitchFamily="34" charset="-122"/>
              </a:rPr>
              <a:t>尝试方案</a:t>
            </a:r>
            <a:endParaRPr lang="zh-CN" altLang="en-US" sz="5669" dirty="0">
              <a:solidFill>
                <a:schemeClr val="tx1"/>
              </a:solidFill>
              <a:latin typeface="微软雅黑" panose="020B0503020204020204" pitchFamily="34" charset="-122"/>
              <a:ea typeface="微软雅黑" panose="020B0503020204020204" pitchFamily="34" charset="-122"/>
            </a:endParaRPr>
          </a:p>
        </p:txBody>
      </p:sp>
      <p:sp>
        <p:nvSpPr>
          <p:cNvPr id="7" name="Rectangle 2"/>
          <p:cNvSpPr>
            <a:spLocks noChangeArrowheads="1"/>
          </p:cNvSpPr>
          <p:nvPr/>
        </p:nvSpPr>
        <p:spPr bwMode="auto">
          <a:xfrm>
            <a:off x="24480980" y="16051320"/>
            <a:ext cx="17290473" cy="4445790"/>
          </a:xfrm>
          <a:prstGeom prst="rect">
            <a:avLst/>
          </a:prstGeom>
          <a:noFill/>
          <a:ln>
            <a:solidFill>
              <a:schemeClr val="tx1"/>
            </a:solidFill>
            <a:prstDash val="dash"/>
          </a:ln>
          <a:effectLst/>
        </p:spPr>
        <p:txBody>
          <a:bodyPr vert="horz" wrap="square" lIns="287994" tIns="143997" rIns="287994" bIns="143997" numCol="1" anchor="ctr" anchorCtr="0" compatLnSpc="1">
            <a:spAutoFit/>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5400" dirty="0" smtClean="0">
                <a:latin typeface="微软雅黑" panose="020B0503020204020204" pitchFamily="34" charset="-122"/>
                <a:ea typeface="微软雅黑" panose="020B0503020204020204" pitchFamily="34" charset="-122"/>
              </a:rPr>
              <a:t>1</a:t>
            </a:r>
            <a:r>
              <a:rPr lang="zh-CN" altLang="en-US" sz="5400" dirty="0" smtClean="0">
                <a:latin typeface="微软雅黑" panose="020B0503020204020204" pitchFamily="34" charset="-122"/>
                <a:ea typeface="微软雅黑" panose="020B0503020204020204" pitchFamily="34" charset="-122"/>
              </a:rPr>
              <a:t>、</a:t>
            </a:r>
            <a:r>
              <a:rPr lang="en-US" altLang="zh-CN" sz="5400" dirty="0" smtClean="0">
                <a:latin typeface="微软雅黑" panose="020B0503020204020204" pitchFamily="34" charset="-122"/>
                <a:ea typeface="微软雅黑" panose="020B0503020204020204" pitchFamily="34" charset="-122"/>
              </a:rPr>
              <a:t>LGB(</a:t>
            </a:r>
            <a:r>
              <a:rPr lang="en-US" altLang="zh-CN" sz="5400" dirty="0" err="1" smtClean="0">
                <a:solidFill>
                  <a:schemeClr val="dk1"/>
                </a:solidFill>
                <a:latin typeface="微软雅黑" panose="020B0503020204020204" pitchFamily="34" charset="-122"/>
                <a:ea typeface="微软雅黑" panose="020B0503020204020204" pitchFamily="34" charset="-122"/>
              </a:rPr>
              <a:t>PointWise</a:t>
            </a:r>
            <a:r>
              <a:rPr lang="en-US" altLang="zh-CN" sz="5400" dirty="0" smtClean="0">
                <a:latin typeface="微软雅黑" panose="020B0503020204020204" pitchFamily="34" charset="-122"/>
                <a:ea typeface="微软雅黑" panose="020B0503020204020204" pitchFamily="34" charset="-122"/>
              </a:rPr>
              <a:t>)</a:t>
            </a:r>
            <a:r>
              <a:rPr lang="zh-CN" altLang="en-US" sz="5400" dirty="0" smtClean="0">
                <a:latin typeface="微软雅黑" panose="020B0503020204020204" pitchFamily="34" charset="-122"/>
                <a:ea typeface="微软雅黑" panose="020B0503020204020204" pitchFamily="34" charset="-122"/>
              </a:rPr>
              <a:t>和</a:t>
            </a:r>
            <a:r>
              <a:rPr lang="en-US" altLang="zh-CN" sz="5400" dirty="0">
                <a:latin typeface="微软雅黑" panose="020B0503020204020204" pitchFamily="34" charset="-122"/>
                <a:ea typeface="微软雅黑" panose="020B0503020204020204" pitchFamily="34" charset="-122"/>
              </a:rPr>
              <a:t>NN</a:t>
            </a:r>
            <a:r>
              <a:rPr lang="zh-CN" altLang="en-US" sz="5400" dirty="0" smtClean="0">
                <a:latin typeface="微软雅黑" panose="020B0503020204020204" pitchFamily="34" charset="-122"/>
                <a:ea typeface="微软雅黑" panose="020B0503020204020204" pitchFamily="34" charset="-122"/>
              </a:rPr>
              <a:t>直接</a:t>
            </a:r>
            <a:r>
              <a:rPr lang="zh-CN" altLang="en-US" sz="5400" dirty="0">
                <a:latin typeface="微软雅黑" panose="020B0503020204020204" pitchFamily="34" charset="-122"/>
                <a:ea typeface="微软雅黑" panose="020B0503020204020204" pitchFamily="34" charset="-122"/>
              </a:rPr>
              <a:t>加权</a:t>
            </a:r>
            <a:r>
              <a:rPr lang="zh-CN" altLang="en-US" sz="5400" dirty="0" smtClean="0">
                <a:latin typeface="微软雅黑" panose="020B0503020204020204" pitchFamily="34" charset="-122"/>
                <a:ea typeface="微软雅黑" panose="020B0503020204020204" pitchFamily="34" charset="-122"/>
              </a:rPr>
              <a:t>融合</a:t>
            </a:r>
            <a:endParaRPr lang="en-US" altLang="zh-CN" sz="5400" dirty="0" smtClean="0">
              <a:latin typeface="微软雅黑" panose="020B0503020204020204" pitchFamily="34" charset="-122"/>
              <a:ea typeface="微软雅黑" panose="020B0503020204020204" pitchFamily="34" charset="-122"/>
            </a:endParaRPr>
          </a:p>
          <a:p>
            <a:r>
              <a:rPr lang="en-US" altLang="zh-CN" sz="5400" dirty="0">
                <a:latin typeface="微软雅黑" panose="020B0503020204020204" pitchFamily="34" charset="-122"/>
                <a:ea typeface="微软雅黑" panose="020B0503020204020204" pitchFamily="34" charset="-122"/>
              </a:rPr>
              <a:t>2</a:t>
            </a:r>
            <a:r>
              <a:rPr lang="zh-CN" altLang="en-US" sz="5400" dirty="0" smtClean="0">
                <a:latin typeface="微软雅黑" panose="020B0503020204020204" pitchFamily="34" charset="-122"/>
                <a:ea typeface="微软雅黑" panose="020B0503020204020204" pitchFamily="34" charset="-122"/>
              </a:rPr>
              <a:t>、</a:t>
            </a:r>
            <a:r>
              <a:rPr lang="en-US" altLang="zh-CN" sz="5400" dirty="0" smtClean="0">
                <a:latin typeface="微软雅黑" panose="020B0503020204020204" pitchFamily="34" charset="-122"/>
                <a:ea typeface="微软雅黑" panose="020B0503020204020204" pitchFamily="34" charset="-122"/>
              </a:rPr>
              <a:t>LGB(</a:t>
            </a:r>
            <a:r>
              <a:rPr lang="en-US" altLang="zh-CN" sz="5400" dirty="0" err="1">
                <a:solidFill>
                  <a:schemeClr val="dk1"/>
                </a:solidFill>
                <a:latin typeface="微软雅黑" panose="020B0503020204020204" pitchFamily="34" charset="-122"/>
                <a:ea typeface="微软雅黑" panose="020B0503020204020204" pitchFamily="34" charset="-122"/>
              </a:rPr>
              <a:t>PairWise</a:t>
            </a:r>
            <a:r>
              <a:rPr lang="en-US" altLang="zh-CN" sz="5400" dirty="0" smtClean="0">
                <a:latin typeface="微软雅黑" panose="020B0503020204020204" pitchFamily="34" charset="-122"/>
                <a:ea typeface="微软雅黑" panose="020B0503020204020204" pitchFamily="34" charset="-122"/>
              </a:rPr>
              <a:t>)</a:t>
            </a:r>
            <a:r>
              <a:rPr lang="zh-CN" altLang="en-US" sz="5400" dirty="0">
                <a:latin typeface="微软雅黑" panose="020B0503020204020204" pitchFamily="34" charset="-122"/>
                <a:ea typeface="微软雅黑" panose="020B0503020204020204" pitchFamily="34" charset="-122"/>
              </a:rPr>
              <a:t>和</a:t>
            </a:r>
            <a:r>
              <a:rPr lang="en-US" altLang="zh-CN" sz="5400" dirty="0">
                <a:latin typeface="微软雅黑" panose="020B0503020204020204" pitchFamily="34" charset="-122"/>
                <a:ea typeface="微软雅黑" panose="020B0503020204020204" pitchFamily="34" charset="-122"/>
              </a:rPr>
              <a:t>NN rank</a:t>
            </a:r>
            <a:r>
              <a:rPr lang="zh-CN" altLang="en-US" sz="5400" dirty="0">
                <a:latin typeface="微软雅黑" panose="020B0503020204020204" pitchFamily="34" charset="-122"/>
                <a:ea typeface="微软雅黑" panose="020B0503020204020204" pitchFamily="34" charset="-122"/>
              </a:rPr>
              <a:t>归一化后加权</a:t>
            </a:r>
            <a:r>
              <a:rPr lang="zh-CN" altLang="en-US" sz="5400" dirty="0" smtClean="0">
                <a:latin typeface="微软雅黑" panose="020B0503020204020204" pitchFamily="34" charset="-122"/>
                <a:ea typeface="微软雅黑" panose="020B0503020204020204" pitchFamily="34" charset="-122"/>
              </a:rPr>
              <a:t>融合</a:t>
            </a:r>
            <a:endParaRPr lang="en-US" altLang="zh-CN" sz="5400" dirty="0">
              <a:latin typeface="微软雅黑" panose="020B0503020204020204" pitchFamily="34" charset="-122"/>
              <a:ea typeface="微软雅黑" panose="020B0503020204020204" pitchFamily="34" charset="-122"/>
            </a:endParaRPr>
          </a:p>
          <a:p>
            <a:r>
              <a:rPr lang="en-US" altLang="zh-CN" sz="5400" dirty="0">
                <a:latin typeface="微软雅黑" panose="020B0503020204020204" pitchFamily="34" charset="-122"/>
                <a:ea typeface="微软雅黑" panose="020B0503020204020204" pitchFamily="34" charset="-122"/>
              </a:rPr>
              <a:t>3</a:t>
            </a:r>
            <a:r>
              <a:rPr lang="zh-CN" altLang="en-US" sz="5400" dirty="0" smtClean="0">
                <a:latin typeface="微软雅黑" panose="020B0503020204020204" pitchFamily="34" charset="-122"/>
                <a:ea typeface="微软雅黑" panose="020B0503020204020204" pitchFamily="34" charset="-122"/>
              </a:rPr>
              <a:t>、</a:t>
            </a:r>
            <a:r>
              <a:rPr lang="en-US" altLang="zh-CN" sz="5400" dirty="0">
                <a:latin typeface="微软雅黑" panose="020B0503020204020204" pitchFamily="34" charset="-122"/>
                <a:ea typeface="微软雅黑" panose="020B0503020204020204" pitchFamily="34" charset="-122"/>
              </a:rPr>
              <a:t>LGB(</a:t>
            </a:r>
            <a:r>
              <a:rPr lang="en-US" altLang="zh-CN" sz="5400" dirty="0" err="1">
                <a:solidFill>
                  <a:schemeClr val="dk1"/>
                </a:solidFill>
                <a:latin typeface="微软雅黑" panose="020B0503020204020204" pitchFamily="34" charset="-122"/>
                <a:ea typeface="微软雅黑" panose="020B0503020204020204" pitchFamily="34" charset="-122"/>
              </a:rPr>
              <a:t>PairWise</a:t>
            </a:r>
            <a:r>
              <a:rPr lang="en-US" altLang="zh-CN" sz="5400" dirty="0">
                <a:latin typeface="微软雅黑" panose="020B0503020204020204" pitchFamily="34" charset="-122"/>
                <a:ea typeface="微软雅黑" panose="020B0503020204020204" pitchFamily="34" charset="-122"/>
              </a:rPr>
              <a:t>)</a:t>
            </a:r>
            <a:r>
              <a:rPr lang="zh-CN" altLang="en-US" sz="5400" dirty="0">
                <a:latin typeface="微软雅黑" panose="020B0503020204020204" pitchFamily="34" charset="-122"/>
                <a:ea typeface="微软雅黑" panose="020B0503020204020204" pitchFamily="34" charset="-122"/>
              </a:rPr>
              <a:t>和</a:t>
            </a:r>
            <a:r>
              <a:rPr lang="en-US" altLang="zh-CN" sz="5400" dirty="0">
                <a:latin typeface="微软雅黑" panose="020B0503020204020204" pitchFamily="34" charset="-122"/>
                <a:ea typeface="微软雅黑" panose="020B0503020204020204" pitchFamily="34" charset="-122"/>
              </a:rPr>
              <a:t>NN </a:t>
            </a:r>
            <a:r>
              <a:rPr lang="zh-CN" altLang="en-US" sz="5400" dirty="0" smtClean="0">
                <a:latin typeface="微软雅黑" panose="020B0503020204020204" pitchFamily="34" charset="-122"/>
                <a:ea typeface="微软雅黑" panose="020B0503020204020204" pitchFamily="34" charset="-122"/>
              </a:rPr>
              <a:t>按组</a:t>
            </a:r>
            <a:r>
              <a:rPr lang="en-US" altLang="zh-CN" sz="5400" dirty="0" smtClean="0">
                <a:latin typeface="微软雅黑" panose="020B0503020204020204" pitchFamily="34" charset="-122"/>
                <a:ea typeface="微软雅黑" panose="020B0503020204020204" pitchFamily="34" charset="-122"/>
              </a:rPr>
              <a:t>rank</a:t>
            </a:r>
            <a:r>
              <a:rPr lang="zh-CN" altLang="en-US" sz="5400" dirty="0">
                <a:latin typeface="微软雅黑" panose="020B0503020204020204" pitchFamily="34" charset="-122"/>
                <a:ea typeface="微软雅黑" panose="020B0503020204020204" pitchFamily="34" charset="-122"/>
              </a:rPr>
              <a:t>归一化后加权</a:t>
            </a:r>
            <a:r>
              <a:rPr lang="zh-CN" altLang="en-US" sz="5400" dirty="0" smtClean="0">
                <a:latin typeface="微软雅黑" panose="020B0503020204020204" pitchFamily="34" charset="-122"/>
                <a:ea typeface="微软雅黑" panose="020B0503020204020204" pitchFamily="34" charset="-122"/>
              </a:rPr>
              <a:t>融合</a:t>
            </a:r>
            <a:endParaRPr lang="en-US" altLang="zh-CN" sz="5400" dirty="0" smtClean="0">
              <a:latin typeface="微软雅黑" panose="020B0503020204020204" pitchFamily="34" charset="-122"/>
              <a:ea typeface="微软雅黑" panose="020B0503020204020204" pitchFamily="34" charset="-122"/>
            </a:endParaRPr>
          </a:p>
          <a:p>
            <a:r>
              <a:rPr lang="en-US" altLang="zh-CN" sz="5400" dirty="0">
                <a:latin typeface="微软雅黑" panose="020B0503020204020204" pitchFamily="34" charset="-122"/>
                <a:ea typeface="微软雅黑" panose="020B0503020204020204" pitchFamily="34" charset="-122"/>
              </a:rPr>
              <a:t>4</a:t>
            </a:r>
            <a:r>
              <a:rPr lang="zh-CN" altLang="en-US" sz="5400" dirty="0" smtClean="0">
                <a:latin typeface="微软雅黑" panose="020B0503020204020204" pitchFamily="34" charset="-122"/>
                <a:ea typeface="微软雅黑" panose="020B0503020204020204" pitchFamily="34" charset="-122"/>
              </a:rPr>
              <a:t>、</a:t>
            </a:r>
            <a:r>
              <a:rPr lang="en-US" altLang="zh-CN" sz="5400" dirty="0" smtClean="0">
                <a:latin typeface="微软雅黑" panose="020B0503020204020204" pitchFamily="34" charset="-122"/>
                <a:ea typeface="微软雅黑" panose="020B0503020204020204" pitchFamily="34" charset="-122"/>
              </a:rPr>
              <a:t>LGB(</a:t>
            </a:r>
            <a:r>
              <a:rPr lang="en-US" altLang="zh-CN" sz="5400" dirty="0" err="1" smtClean="0">
                <a:solidFill>
                  <a:schemeClr val="dk1"/>
                </a:solidFill>
                <a:latin typeface="微软雅黑" panose="020B0503020204020204" pitchFamily="34" charset="-122"/>
                <a:ea typeface="微软雅黑" panose="020B0503020204020204" pitchFamily="34" charset="-122"/>
              </a:rPr>
              <a:t>PairWise</a:t>
            </a:r>
            <a:r>
              <a:rPr lang="en-US" altLang="zh-CN" sz="5400" dirty="0" smtClean="0">
                <a:latin typeface="微软雅黑" panose="020B0503020204020204" pitchFamily="34" charset="-122"/>
                <a:ea typeface="微软雅黑" panose="020B0503020204020204" pitchFamily="34" charset="-122"/>
              </a:rPr>
              <a:t>)</a:t>
            </a:r>
            <a:r>
              <a:rPr lang="zh-CN" altLang="en-US" sz="5400" dirty="0" smtClean="0">
                <a:latin typeface="微软雅黑" panose="020B0503020204020204" pitchFamily="34" charset="-122"/>
                <a:ea typeface="微软雅黑" panose="020B0503020204020204" pitchFamily="34" charset="-122"/>
              </a:rPr>
              <a:t>直接归一化</a:t>
            </a:r>
            <a:r>
              <a:rPr lang="zh-CN" altLang="en-US" sz="5400" dirty="0">
                <a:latin typeface="微软雅黑" panose="020B0503020204020204" pitchFamily="34" charset="-122"/>
                <a:ea typeface="微软雅黑" panose="020B0503020204020204" pitchFamily="34" charset="-122"/>
              </a:rPr>
              <a:t>后和</a:t>
            </a:r>
            <a:r>
              <a:rPr lang="en-US" altLang="zh-CN" sz="5400" dirty="0" err="1">
                <a:latin typeface="微软雅黑" panose="020B0503020204020204" pitchFamily="34" charset="-122"/>
                <a:ea typeface="微软雅黑" panose="020B0503020204020204" pitchFamily="34" charset="-122"/>
              </a:rPr>
              <a:t>nn</a:t>
            </a:r>
            <a:r>
              <a:rPr lang="zh-CN" altLang="en-US" sz="5400" dirty="0">
                <a:latin typeface="微软雅黑" panose="020B0503020204020204" pitchFamily="34" charset="-122"/>
                <a:ea typeface="微软雅黑" panose="020B0503020204020204" pitchFamily="34" charset="-122"/>
              </a:rPr>
              <a:t>加权</a:t>
            </a:r>
            <a:r>
              <a:rPr lang="zh-CN" altLang="en-US" sz="5400" dirty="0" smtClean="0">
                <a:latin typeface="微软雅黑" panose="020B0503020204020204" pitchFamily="34" charset="-122"/>
                <a:ea typeface="微软雅黑" panose="020B0503020204020204" pitchFamily="34" charset="-122"/>
              </a:rPr>
              <a:t>融合</a:t>
            </a:r>
            <a:endParaRPr lang="en-US" altLang="zh-CN" sz="5400" dirty="0" smtClean="0">
              <a:latin typeface="微软雅黑" panose="020B0503020204020204" pitchFamily="34" charset="-122"/>
              <a:ea typeface="微软雅黑" panose="020B0503020204020204" pitchFamily="34" charset="-122"/>
            </a:endParaRPr>
          </a:p>
          <a:p>
            <a:r>
              <a:rPr lang="en-US" altLang="zh-CN" sz="5400" dirty="0" smtClean="0">
                <a:latin typeface="微软雅黑" panose="020B0503020204020204" pitchFamily="34" charset="-122"/>
                <a:ea typeface="微软雅黑" panose="020B0503020204020204" pitchFamily="34" charset="-122"/>
              </a:rPr>
              <a:t>5</a:t>
            </a:r>
            <a:r>
              <a:rPr lang="zh-CN" altLang="en-US" sz="5400" dirty="0" smtClean="0">
                <a:latin typeface="微软雅黑" panose="020B0503020204020204" pitchFamily="34" charset="-122"/>
                <a:ea typeface="微软雅黑" panose="020B0503020204020204" pitchFamily="34" charset="-122"/>
              </a:rPr>
              <a:t>、</a:t>
            </a:r>
            <a:r>
              <a:rPr lang="en-US" altLang="zh-CN" sz="5400" dirty="0" smtClean="0">
                <a:latin typeface="微软雅黑" panose="020B0503020204020204" pitchFamily="34" charset="-122"/>
                <a:ea typeface="微软雅黑" panose="020B0503020204020204" pitchFamily="34" charset="-122"/>
              </a:rPr>
              <a:t>LGB(</a:t>
            </a:r>
            <a:r>
              <a:rPr lang="en-US" altLang="zh-CN" sz="5400" dirty="0" err="1" smtClean="0">
                <a:solidFill>
                  <a:schemeClr val="dk1"/>
                </a:solidFill>
                <a:latin typeface="微软雅黑" panose="020B0503020204020204" pitchFamily="34" charset="-122"/>
                <a:ea typeface="微软雅黑" panose="020B0503020204020204" pitchFamily="34" charset="-122"/>
              </a:rPr>
              <a:t>PairWise</a:t>
            </a:r>
            <a:r>
              <a:rPr lang="en-US" altLang="zh-CN" sz="5400" dirty="0" smtClean="0">
                <a:latin typeface="微软雅黑" panose="020B0503020204020204" pitchFamily="34" charset="-122"/>
                <a:ea typeface="微软雅黑" panose="020B0503020204020204" pitchFamily="34" charset="-122"/>
              </a:rPr>
              <a:t>)sigmoid</a:t>
            </a:r>
            <a:r>
              <a:rPr lang="zh-CN" altLang="en-US" sz="5400" dirty="0">
                <a:latin typeface="微软雅黑" panose="020B0503020204020204" pitchFamily="34" charset="-122"/>
                <a:ea typeface="微软雅黑" panose="020B0503020204020204" pitchFamily="34" charset="-122"/>
              </a:rPr>
              <a:t>归一化</a:t>
            </a:r>
            <a:r>
              <a:rPr lang="zh-CN" altLang="en-US" sz="5400" dirty="0" smtClean="0">
                <a:latin typeface="微软雅黑" panose="020B0503020204020204" pitchFamily="34" charset="-122"/>
                <a:ea typeface="微软雅黑" panose="020B0503020204020204" pitchFamily="34" charset="-122"/>
              </a:rPr>
              <a:t>后和</a:t>
            </a:r>
            <a:r>
              <a:rPr lang="en-US" altLang="zh-CN" sz="5400" dirty="0" err="1" smtClean="0">
                <a:latin typeface="微软雅黑" panose="020B0503020204020204" pitchFamily="34" charset="-122"/>
                <a:ea typeface="微软雅黑" panose="020B0503020204020204" pitchFamily="34" charset="-122"/>
              </a:rPr>
              <a:t>nn</a:t>
            </a:r>
            <a:r>
              <a:rPr lang="zh-CN" altLang="en-US" sz="5400" dirty="0" smtClean="0">
                <a:latin typeface="微软雅黑" panose="020B0503020204020204" pitchFamily="34" charset="-122"/>
                <a:ea typeface="微软雅黑" panose="020B0503020204020204" pitchFamily="34" charset="-122"/>
              </a:rPr>
              <a:t>加权融合</a:t>
            </a:r>
            <a:endParaRPr lang="en-US" altLang="zh-CN" sz="54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FD99169D-DC57-644E-97A1-7F094C7AE782}"/>
              </a:ext>
            </a:extLst>
          </p:cNvPr>
          <p:cNvSpPr/>
          <p:nvPr/>
        </p:nvSpPr>
        <p:spPr>
          <a:xfrm>
            <a:off x="27868497" y="8561923"/>
            <a:ext cx="12976880" cy="2646878"/>
          </a:xfrm>
          <a:prstGeom prst="rect">
            <a:avLst/>
          </a:prstGeom>
        </p:spPr>
        <p:txBody>
          <a:bodyPr wrap="square">
            <a:spAutoFit/>
          </a:bodyPr>
          <a:lstStyle/>
          <a:p>
            <a:r>
              <a:rPr lang="zh-CN" altLang="en-US" sz="16600" dirty="0">
                <a:solidFill>
                  <a:schemeClr val="bg1"/>
                </a:solidFill>
                <a:latin typeface="微软雅黑" panose="020B0503020204020204" charset="-122"/>
                <a:ea typeface="微软雅黑" panose="020B0503020204020204" charset="-122"/>
                <a:cs typeface="+mn-ea"/>
                <a:sym typeface="+mn-lt"/>
              </a:rPr>
              <a:t>参赛总结</a:t>
            </a:r>
          </a:p>
        </p:txBody>
      </p:sp>
    </p:spTree>
    <p:extLst>
      <p:ext uri="{BB962C8B-B14F-4D97-AF65-F5344CB8AC3E}">
        <p14:creationId xmlns:p14="http://schemas.microsoft.com/office/powerpoint/2010/main" val="198239929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参赛总结</a:t>
            </a:r>
          </a:p>
        </p:txBody>
      </p:sp>
      <p:sp>
        <p:nvSpPr>
          <p:cNvPr id="3" name="内容占位符 2"/>
          <p:cNvSpPr>
            <a:spLocks noGrp="1"/>
          </p:cNvSpPr>
          <p:nvPr>
            <p:ph idx="1"/>
          </p:nvPr>
        </p:nvSpPr>
        <p:spPr/>
        <p:txBody>
          <a:bodyPr>
            <a:normAutofit/>
          </a:bodyPr>
          <a:lstStyle/>
          <a:p>
            <a:pPr marL="0" indent="0">
              <a:buNone/>
            </a:pPr>
            <a:r>
              <a:rPr kumimoji="1" lang="zh-CN" altLang="en-US" dirty="0"/>
              <a:t>优点</a:t>
            </a:r>
            <a:endParaRPr kumimoji="1" lang="en-US" altLang="zh-CN" dirty="0"/>
          </a:p>
          <a:p>
            <a:r>
              <a:rPr kumimoji="1" lang="zh-CN" altLang="en-US" sz="6000" dirty="0"/>
              <a:t>能够对数据和指标进行细致的分析，选择合适的模型</a:t>
            </a:r>
            <a:endParaRPr kumimoji="1" lang="en-US" altLang="zh-CN" sz="6000" dirty="0"/>
          </a:p>
          <a:p>
            <a:r>
              <a:rPr kumimoji="1" lang="en-US" altLang="zh-CN" sz="6000" dirty="0"/>
              <a:t>1</a:t>
            </a:r>
            <a:r>
              <a:rPr kumimoji="1" lang="zh-CN" altLang="en-US" sz="6000" dirty="0"/>
              <a:t>亿数据下</a:t>
            </a:r>
            <a:r>
              <a:rPr kumimoji="1" lang="en-US" altLang="zh-CN" sz="6000" dirty="0"/>
              <a:t>NN</a:t>
            </a:r>
            <a:r>
              <a:rPr kumimoji="1" lang="zh-CN" altLang="en-US" sz="6000" dirty="0"/>
              <a:t>单模能取得</a:t>
            </a:r>
            <a:r>
              <a:rPr kumimoji="1" lang="en-US" altLang="zh-CN" sz="6000" dirty="0"/>
              <a:t>Top3</a:t>
            </a:r>
            <a:r>
              <a:rPr kumimoji="1" lang="zh-CN" altLang="en-US" sz="6000" dirty="0"/>
              <a:t>的成绩</a:t>
            </a:r>
            <a:endParaRPr kumimoji="1" lang="en-US" altLang="zh-CN" sz="6000" dirty="0"/>
          </a:p>
          <a:p>
            <a:endParaRPr kumimoji="1" lang="en-US" altLang="zh-CN" dirty="0"/>
          </a:p>
          <a:p>
            <a:pPr marL="0" indent="0">
              <a:buNone/>
            </a:pPr>
            <a:r>
              <a:rPr kumimoji="1" lang="zh-CN" altLang="en-US" dirty="0"/>
              <a:t>不足</a:t>
            </a:r>
            <a:endParaRPr kumimoji="1" lang="en-US" altLang="zh-CN" dirty="0"/>
          </a:p>
          <a:p>
            <a:r>
              <a:rPr lang="zh-CN" altLang="en-US" sz="6000" dirty="0"/>
              <a:t>没能尝试出有效的构造</a:t>
            </a:r>
            <a:r>
              <a:rPr lang="en-US" altLang="zh-CN" sz="6000" dirty="0"/>
              <a:t>pairwise</a:t>
            </a:r>
            <a:r>
              <a:rPr lang="zh-CN" altLang="en-US" sz="6000" dirty="0"/>
              <a:t>数据集的</a:t>
            </a:r>
            <a:r>
              <a:rPr lang="en-US" altLang="zh-CN" sz="6000" dirty="0"/>
              <a:t>NN</a:t>
            </a:r>
            <a:r>
              <a:rPr lang="zh-CN" altLang="en-US" sz="6000" dirty="0"/>
              <a:t>模型，最后的</a:t>
            </a:r>
            <a:r>
              <a:rPr lang="en-US" altLang="zh-CN" sz="6000" dirty="0"/>
              <a:t>NN</a:t>
            </a:r>
            <a:r>
              <a:rPr lang="zh-CN" altLang="en-US" sz="6000" dirty="0"/>
              <a:t>还是采用了二</a:t>
            </a:r>
            <a:r>
              <a:rPr lang="zh-CN" altLang="en-US" sz="6000" dirty="0" smtClean="0"/>
              <a:t>分类的</a:t>
            </a:r>
            <a:r>
              <a:rPr lang="zh-CN" altLang="en-US" sz="6000" dirty="0"/>
              <a:t>方案</a:t>
            </a:r>
            <a:endParaRPr kumimoji="1" lang="en-US" altLang="zh-CN" sz="6000" dirty="0"/>
          </a:p>
          <a:p>
            <a:r>
              <a:rPr kumimoji="1" lang="zh-CN" altLang="en-US" sz="6000" dirty="0"/>
              <a:t>没能构造出差异性较大的第二模型，导致总成绩没有很大提升</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3480306" y="1143713"/>
            <a:ext cx="5495415" cy="1762823"/>
          </a:xfrm>
          <a:prstGeom prst="rect">
            <a:avLst/>
          </a:prstGeom>
          <a:noFill/>
        </p:spPr>
        <p:txBody>
          <a:bodyPr wrap="none" lIns="282734" tIns="141367" rIns="282734" bIns="141367" rtlCol="0">
            <a:spAutoFit/>
          </a:bodyPr>
          <a:lstStyle/>
          <a:p>
            <a:pPr defTabSz="3365500">
              <a:defRPr/>
            </a:pPr>
            <a:r>
              <a:rPr kumimoji="1" lang="zh-CN" altLang="en-US" sz="9600" dirty="0">
                <a:solidFill>
                  <a:schemeClr val="bg1"/>
                </a:solidFill>
                <a:latin typeface="Microsoft YaHei" panose="020B0503020204020204" pitchFamily="34" charset="-122"/>
                <a:ea typeface="Microsoft YaHei" panose="020B0503020204020204" pitchFamily="34" charset="-122"/>
              </a:rPr>
              <a:t>参赛总结</a:t>
            </a:r>
            <a:endParaRPr lang="zh-CN" altLang="en-US" sz="9815" b="1" kern="0" dirty="0">
              <a:solidFill>
                <a:schemeClr val="bg1"/>
              </a:solidFill>
              <a:latin typeface="Microsoft YaHei" panose="020B0503020204020204" pitchFamily="34" charset="-122"/>
              <a:ea typeface="Microsoft YaHei" panose="020B0503020204020204" pitchFamily="34" charset="-122"/>
            </a:endParaRP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12" name="矩形 11"/>
          <p:cNvSpPr/>
          <p:nvPr/>
        </p:nvSpPr>
        <p:spPr>
          <a:xfrm>
            <a:off x="3480306" y="4356481"/>
            <a:ext cx="32739598" cy="1638269"/>
          </a:xfrm>
          <a:prstGeom prst="rect">
            <a:avLst/>
          </a:prstGeom>
        </p:spPr>
        <p:txBody>
          <a:bodyPr wrap="square">
            <a:spAutoFit/>
          </a:bodyPr>
          <a:lstStyle/>
          <a:p>
            <a:pPr defTabSz="2267585">
              <a:lnSpc>
                <a:spcPct val="150000"/>
              </a:lnSpc>
            </a:pPr>
            <a:r>
              <a:rPr lang="zh-CN" altLang="en-US" sz="7560" dirty="0">
                <a:latin typeface="Microsoft YaHei" panose="020B0503020204020204" pitchFamily="34" charset="-122"/>
                <a:ea typeface="Microsoft YaHei" panose="020B0503020204020204" pitchFamily="34" charset="-122"/>
              </a:rPr>
              <a:t>未来的改进方向</a:t>
            </a:r>
          </a:p>
        </p:txBody>
      </p:sp>
      <p:sp>
        <p:nvSpPr>
          <p:cNvPr id="7" name="矩形 6"/>
          <p:cNvSpPr/>
          <p:nvPr/>
        </p:nvSpPr>
        <p:spPr>
          <a:xfrm>
            <a:off x="3480306" y="7777920"/>
            <a:ext cx="36448494" cy="7275838"/>
          </a:xfrm>
          <a:prstGeom prst="rect">
            <a:avLst/>
          </a:prstGeom>
        </p:spPr>
        <p:txBody>
          <a:bodyPr wrap="square">
            <a:spAutoFit/>
          </a:bodyPr>
          <a:lstStyle/>
          <a:p>
            <a:pPr defTabSz="2267585">
              <a:lnSpc>
                <a:spcPct val="150000"/>
              </a:lnSpc>
            </a:pPr>
            <a:r>
              <a:rPr lang="en-US" altLang="zh-CN" sz="7560" dirty="0">
                <a:latin typeface="Microsoft YaHei" panose="020B0503020204020204" pitchFamily="34" charset="-122"/>
                <a:ea typeface="Microsoft YaHei" panose="020B0503020204020204" pitchFamily="34" charset="-122"/>
              </a:rPr>
              <a:t>1.</a:t>
            </a:r>
            <a:r>
              <a:rPr lang="zh-CN" altLang="en-US" sz="7560" dirty="0">
                <a:latin typeface="Microsoft YaHei" panose="020B0503020204020204" pitchFamily="34" charset="-122"/>
                <a:ea typeface="Microsoft YaHei" panose="020B0503020204020204" pitchFamily="34" charset="-122"/>
              </a:rPr>
              <a:t>考虑构造特征时，引入时序因素，使得时间近的数据影响较大</a:t>
            </a:r>
          </a:p>
          <a:p>
            <a:pPr defTabSz="2267585">
              <a:lnSpc>
                <a:spcPct val="150000"/>
              </a:lnSpc>
            </a:pPr>
            <a:r>
              <a:rPr lang="en-US" altLang="zh-CN" sz="7560" dirty="0">
                <a:latin typeface="Microsoft YaHei" panose="020B0503020204020204" pitchFamily="34" charset="-122"/>
                <a:ea typeface="Microsoft YaHei" panose="020B0503020204020204" pitchFamily="34" charset="-122"/>
              </a:rPr>
              <a:t>2.</a:t>
            </a:r>
            <a:r>
              <a:rPr lang="zh-CN" altLang="en-US" sz="7560" dirty="0">
                <a:latin typeface="Microsoft YaHei" panose="020B0503020204020204" pitchFamily="34" charset="-122"/>
                <a:ea typeface="Microsoft YaHei" panose="020B0503020204020204" pitchFamily="34" charset="-122"/>
              </a:rPr>
              <a:t>尝试构造有效的</a:t>
            </a:r>
            <a:r>
              <a:rPr lang="en-US" altLang="zh-CN" sz="7560" dirty="0">
                <a:latin typeface="Microsoft YaHei" panose="020B0503020204020204" pitchFamily="34" charset="-122"/>
                <a:ea typeface="Microsoft YaHei" panose="020B0503020204020204" pitchFamily="34" charset="-122"/>
              </a:rPr>
              <a:t>pairwise</a:t>
            </a:r>
            <a:r>
              <a:rPr lang="zh-CN" altLang="en-US" sz="7560" dirty="0">
                <a:latin typeface="Microsoft YaHei" panose="020B0503020204020204" pitchFamily="34" charset="-122"/>
                <a:ea typeface="Microsoft YaHei" panose="020B0503020204020204" pitchFamily="34" charset="-122"/>
              </a:rPr>
              <a:t> </a:t>
            </a:r>
            <a:r>
              <a:rPr lang="en-US" altLang="zh-CN" sz="7560" dirty="0">
                <a:latin typeface="Microsoft YaHei" panose="020B0503020204020204" pitchFamily="34" charset="-122"/>
                <a:ea typeface="Microsoft YaHei" panose="020B0503020204020204" pitchFamily="34" charset="-122"/>
              </a:rPr>
              <a:t>learning</a:t>
            </a:r>
            <a:r>
              <a:rPr lang="zh-CN" altLang="en-US" sz="7560" dirty="0">
                <a:latin typeface="Microsoft YaHei" panose="020B0503020204020204" pitchFamily="34" charset="-122"/>
                <a:ea typeface="Microsoft YaHei" panose="020B0503020204020204" pitchFamily="34" charset="-122"/>
              </a:rPr>
              <a:t>的</a:t>
            </a:r>
            <a:r>
              <a:rPr lang="en-US" altLang="zh-CN" sz="7560" dirty="0" smtClean="0">
                <a:latin typeface="Microsoft YaHei" panose="020B0503020204020204" pitchFamily="34" charset="-122"/>
                <a:ea typeface="Microsoft YaHei" panose="020B0503020204020204" pitchFamily="34" charset="-122"/>
              </a:rPr>
              <a:t>NN</a:t>
            </a:r>
          </a:p>
          <a:p>
            <a:pPr lvl="2">
              <a:defRPr/>
            </a:pPr>
            <a:r>
              <a:rPr lang="zh-CN" altLang="en-US" sz="6000" dirty="0" smtClean="0">
                <a:latin typeface="微软雅黑" panose="020B0503020204020204" pitchFamily="34" charset="-122"/>
                <a:ea typeface="微软雅黑" panose="020B0503020204020204" pitchFamily="34" charset="-122"/>
              </a:rPr>
              <a:t>尝试</a:t>
            </a:r>
            <a:r>
              <a:rPr lang="zh-CN" altLang="en-US" sz="6000" dirty="0">
                <a:latin typeface="微软雅黑" panose="020B0503020204020204" pitchFamily="34" charset="-122"/>
                <a:ea typeface="微软雅黑" panose="020B0503020204020204" pitchFamily="34" charset="-122"/>
              </a:rPr>
              <a:t>了采样构建</a:t>
            </a:r>
            <a:r>
              <a:rPr lang="en-US" altLang="zh-CN" sz="6000" dirty="0" smtClean="0">
                <a:latin typeface="微软雅黑" panose="020B0503020204020204" pitchFamily="34" charset="-122"/>
                <a:ea typeface="微软雅黑" panose="020B0503020204020204" pitchFamily="34" charset="-122"/>
              </a:rPr>
              <a:t>: </a:t>
            </a:r>
            <a:r>
              <a:rPr kumimoji="1" lang="zh-CN" altLang="en-US" sz="6000" dirty="0" smtClean="0">
                <a:latin typeface="微软雅黑" panose="020B0503020204020204" pitchFamily="34" charset="-122"/>
                <a:ea typeface="微软雅黑" panose="020B0503020204020204" pitchFamily="34" charset="-122"/>
              </a:rPr>
              <a:t>一</a:t>
            </a:r>
            <a:r>
              <a:rPr kumimoji="1" lang="zh-CN" altLang="en-US" sz="6000" dirty="0">
                <a:latin typeface="微软雅黑" panose="020B0503020204020204" pitchFamily="34" charset="-122"/>
                <a:ea typeface="微软雅黑" panose="020B0503020204020204" pitchFamily="34" charset="-122"/>
              </a:rPr>
              <a:t>个正</a:t>
            </a:r>
            <a:r>
              <a:rPr kumimoji="1" lang="zh-CN" altLang="en-US" sz="6000" dirty="0" smtClean="0">
                <a:latin typeface="微软雅黑" panose="020B0503020204020204" pitchFamily="34" charset="-122"/>
                <a:ea typeface="微软雅黑" panose="020B0503020204020204" pitchFamily="34" charset="-122"/>
              </a:rPr>
              <a:t>例随机采样三个负例，</a:t>
            </a:r>
            <a:r>
              <a:rPr kumimoji="1" lang="zh-CN" altLang="en-US" sz="6000" dirty="0">
                <a:latin typeface="微软雅黑" panose="020B0503020204020204" pitchFamily="34" charset="-122"/>
                <a:ea typeface="微软雅黑" panose="020B0503020204020204" pitchFamily="34" charset="-122"/>
              </a:rPr>
              <a:t>使用</a:t>
            </a:r>
            <a:r>
              <a:rPr kumimoji="1" lang="en-US" altLang="zh-CN" sz="6000" dirty="0">
                <a:latin typeface="微软雅黑" panose="020B0503020204020204" pitchFamily="34" charset="-122"/>
                <a:ea typeface="微软雅黑" panose="020B0503020204020204" pitchFamily="34" charset="-122"/>
              </a:rPr>
              <a:t>Rank</a:t>
            </a:r>
            <a:r>
              <a:rPr kumimoji="1" lang="zh-CN" altLang="en-US" sz="6000" dirty="0">
                <a:latin typeface="微软雅黑" panose="020B0503020204020204" pitchFamily="34" charset="-122"/>
                <a:ea typeface="微软雅黑" panose="020B0503020204020204" pitchFamily="34" charset="-122"/>
              </a:rPr>
              <a:t> </a:t>
            </a:r>
            <a:r>
              <a:rPr kumimoji="1" lang="en-US" altLang="zh-CN" sz="6000" dirty="0">
                <a:latin typeface="微软雅黑" panose="020B0503020204020204" pitchFamily="34" charset="-122"/>
                <a:ea typeface="微软雅黑" panose="020B0503020204020204" pitchFamily="34" charset="-122"/>
              </a:rPr>
              <a:t>Hinge</a:t>
            </a:r>
            <a:r>
              <a:rPr kumimoji="1" lang="zh-CN" altLang="en-US" sz="6000" dirty="0">
                <a:latin typeface="微软雅黑" panose="020B0503020204020204" pitchFamily="34" charset="-122"/>
                <a:ea typeface="微软雅黑" panose="020B0503020204020204" pitchFamily="34" charset="-122"/>
              </a:rPr>
              <a:t> </a:t>
            </a:r>
            <a:r>
              <a:rPr kumimoji="1" lang="en-US" altLang="zh-CN" sz="6000" dirty="0">
                <a:latin typeface="微软雅黑" panose="020B0503020204020204" pitchFamily="34" charset="-122"/>
                <a:ea typeface="微软雅黑" panose="020B0503020204020204" pitchFamily="34" charset="-122"/>
              </a:rPr>
              <a:t>Loss</a:t>
            </a:r>
            <a:r>
              <a:rPr kumimoji="1" lang="zh-CN" altLang="en-US" sz="6000" dirty="0">
                <a:latin typeface="微软雅黑" panose="020B0503020204020204" pitchFamily="34" charset="-122"/>
                <a:ea typeface="微软雅黑" panose="020B0503020204020204" pitchFamily="34" charset="-122"/>
              </a:rPr>
              <a:t>训练，最后因为</a:t>
            </a:r>
            <a:r>
              <a:rPr kumimoji="1" lang="zh-CN" altLang="en-US" sz="6000" dirty="0" smtClean="0">
                <a:latin typeface="微软雅黑" panose="020B0503020204020204" pitchFamily="34" charset="-122"/>
                <a:ea typeface="微软雅黑" panose="020B0503020204020204" pitchFamily="34" charset="-122"/>
              </a:rPr>
              <a:t>效果不如二分类，所以没有采用；</a:t>
            </a:r>
            <a:r>
              <a:rPr kumimoji="1" lang="zh-CN" altLang="en-US" sz="6000" dirty="0">
                <a:latin typeface="微软雅黑" panose="020B0503020204020204" pitchFamily="34" charset="-122"/>
                <a:ea typeface="微软雅黑" panose="020B0503020204020204" pitchFamily="34" charset="-122"/>
              </a:rPr>
              <a:t>查阅资料发现</a:t>
            </a:r>
            <a:r>
              <a:rPr kumimoji="1" lang="en-US" altLang="zh-CN" sz="6000" dirty="0">
                <a:latin typeface="微软雅黑" panose="020B0503020204020204" pitchFamily="34" charset="-122"/>
                <a:ea typeface="微软雅黑" panose="020B0503020204020204" pitchFamily="34" charset="-122"/>
              </a:rPr>
              <a:t>pairwise</a:t>
            </a:r>
            <a:r>
              <a:rPr kumimoji="1" lang="zh-CN" altLang="en-US" sz="6000" dirty="0">
                <a:latin typeface="微软雅黑" panose="020B0503020204020204" pitchFamily="34" charset="-122"/>
                <a:ea typeface="微软雅黑" panose="020B0503020204020204" pitchFamily="34" charset="-122"/>
              </a:rPr>
              <a:t>对于负样本的要求比较高，</a:t>
            </a:r>
            <a:r>
              <a:rPr kumimoji="1" lang="zh-CN" altLang="en-US" sz="6000" dirty="0" smtClean="0">
                <a:latin typeface="微软雅黑" panose="020B0503020204020204" pitchFamily="34" charset="-122"/>
                <a:ea typeface="微软雅黑" panose="020B0503020204020204" pitchFamily="34" charset="-122"/>
              </a:rPr>
              <a:t>所以判断</a:t>
            </a:r>
            <a:r>
              <a:rPr kumimoji="1" lang="zh-CN" altLang="en-US" sz="6000" dirty="0">
                <a:latin typeface="微软雅黑" panose="020B0503020204020204" pitchFamily="34" charset="-122"/>
                <a:ea typeface="微软雅黑" panose="020B0503020204020204" pitchFamily="34" charset="-122"/>
              </a:rPr>
              <a:t>是构建</a:t>
            </a:r>
            <a:r>
              <a:rPr kumimoji="1" lang="en-US" altLang="zh-CN" sz="6000" dirty="0">
                <a:latin typeface="微软雅黑" panose="020B0503020204020204" pitchFamily="34" charset="-122"/>
                <a:ea typeface="微软雅黑" panose="020B0503020204020204" pitchFamily="34" charset="-122"/>
              </a:rPr>
              <a:t>pairwise</a:t>
            </a:r>
            <a:r>
              <a:rPr kumimoji="1" lang="zh-CN" altLang="en-US" sz="6000" dirty="0">
                <a:latin typeface="微软雅黑" panose="020B0503020204020204" pitchFamily="34" charset="-122"/>
                <a:ea typeface="微软雅黑" panose="020B0503020204020204" pitchFamily="34" charset="-122"/>
              </a:rPr>
              <a:t>数据集的策略过于简单，由于时间关系最后没有深究。</a:t>
            </a:r>
            <a:endParaRPr kumimoji="1" lang="en-US" altLang="zh-CN" sz="6000" dirty="0">
              <a:latin typeface="微软雅黑" panose="020B0503020204020204" pitchFamily="34" charset="-122"/>
              <a:ea typeface="微软雅黑" panose="020B0503020204020204" pitchFamily="34" charset="-122"/>
            </a:endParaRPr>
          </a:p>
          <a:p>
            <a:pPr lvl="2">
              <a:defRPr/>
            </a:pPr>
            <a:endParaRPr lang="en-US" altLang="zh-CN" sz="6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2153942" y="8521788"/>
            <a:ext cx="17941605" cy="4555948"/>
          </a:xfrm>
          <a:prstGeom prst="rect">
            <a:avLst/>
          </a:prstGeom>
          <a:noFill/>
        </p:spPr>
        <p:txBody>
          <a:bodyPr wrap="square" lIns="287994" tIns="143997" rIns="287994" bIns="143997" rtlCol="0">
            <a:spAutoFit/>
          </a:bodyPr>
          <a:lstStyle/>
          <a:p>
            <a:pPr algn="ctr" defTabSz="2879725">
              <a:defRPr/>
            </a:pPr>
            <a:r>
              <a:rPr lang="en-US" altLang="zh-CN" sz="27715" b="1" dirty="0">
                <a:solidFill>
                  <a:schemeClr val="bg1"/>
                </a:solidFill>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9544240" y="6842965"/>
            <a:ext cx="9300344" cy="1317808"/>
          </a:xfrm>
          <a:prstGeom prst="roundRect">
            <a:avLst/>
          </a:prstGeom>
          <a:solidFill>
            <a:schemeClr val="accent1"/>
          </a:solidFill>
        </p:spPr>
        <p:txBody>
          <a:bodyPr wrap="square" rtlCol="0">
            <a:spAutoFit/>
          </a:bodyPr>
          <a:lstStyle/>
          <a:p>
            <a:r>
              <a:rPr lang="zh-CN" altLang="en-US" sz="7140" dirty="0">
                <a:solidFill>
                  <a:schemeClr val="bg1"/>
                </a:solidFill>
                <a:latin typeface="微软雅黑" panose="020B0503020204020204" charset="-122"/>
                <a:ea typeface="微软雅黑" panose="020B0503020204020204" charset="-122"/>
                <a:cs typeface="+mn-ea"/>
                <a:sym typeface="+mn-lt"/>
              </a:rPr>
              <a:t>赛题及数据分析</a:t>
            </a:r>
          </a:p>
        </p:txBody>
      </p:sp>
      <p:sp>
        <p:nvSpPr>
          <p:cNvPr id="35" name="椭圆 34"/>
          <p:cNvSpPr/>
          <p:nvPr/>
        </p:nvSpPr>
        <p:spPr>
          <a:xfrm>
            <a:off x="27417252" y="6675493"/>
            <a:ext cx="1652754" cy="165275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60" dirty="0">
                <a:solidFill>
                  <a:schemeClr val="bg1"/>
                </a:solidFill>
                <a:cs typeface="+mn-ea"/>
                <a:sym typeface="+mn-lt"/>
              </a:rPr>
              <a:t>01</a:t>
            </a:r>
          </a:p>
        </p:txBody>
      </p:sp>
      <p:sp>
        <p:nvSpPr>
          <p:cNvPr id="36" name="文本框 35"/>
          <p:cNvSpPr txBox="1"/>
          <p:nvPr/>
        </p:nvSpPr>
        <p:spPr>
          <a:xfrm>
            <a:off x="28804904" y="3108223"/>
            <a:ext cx="9017326" cy="2806474"/>
          </a:xfrm>
          <a:prstGeom prst="rect">
            <a:avLst/>
          </a:prstGeom>
          <a:noFill/>
        </p:spPr>
        <p:txBody>
          <a:bodyPr vert="horz" wrap="square" rtlCol="0">
            <a:spAutoFit/>
          </a:bodyPr>
          <a:lstStyle/>
          <a:p>
            <a:pPr algn="ctr"/>
            <a:r>
              <a:rPr lang="zh-CN" altLang="en-US" sz="17635" b="1" dirty="0">
                <a:solidFill>
                  <a:schemeClr val="bg1"/>
                </a:solidFill>
                <a:latin typeface="Segoe UI" panose="020B0502040204020203"/>
                <a:ea typeface="微软雅黑" panose="020B0503020204020204" charset="-122"/>
                <a:sym typeface="+mn-lt"/>
              </a:rPr>
              <a:t>目 录</a:t>
            </a:r>
          </a:p>
        </p:txBody>
      </p:sp>
      <p:sp>
        <p:nvSpPr>
          <p:cNvPr id="38" name="文本框 10"/>
          <p:cNvSpPr txBox="1"/>
          <p:nvPr/>
        </p:nvSpPr>
        <p:spPr>
          <a:xfrm>
            <a:off x="29544240" y="9318520"/>
            <a:ext cx="9300344" cy="1317808"/>
          </a:xfrm>
          <a:prstGeom prst="roundRect">
            <a:avLst/>
          </a:prstGeom>
          <a:solidFill>
            <a:schemeClr val="accent1"/>
          </a:solidFill>
        </p:spPr>
        <p:txBody>
          <a:bodyPr wrap="square" rtlCol="0">
            <a:spAutoFit/>
          </a:bodyPr>
          <a:lstStyle/>
          <a:p>
            <a:r>
              <a:rPr lang="zh-CN" altLang="en-US" sz="7140" dirty="0">
                <a:solidFill>
                  <a:schemeClr val="bg1"/>
                </a:solidFill>
                <a:latin typeface="微软雅黑" panose="020B0503020204020204" charset="-122"/>
                <a:ea typeface="微软雅黑" panose="020B0503020204020204" charset="-122"/>
                <a:cs typeface="+mn-ea"/>
                <a:sym typeface="+mn-lt"/>
              </a:rPr>
              <a:t>特征工程</a:t>
            </a:r>
          </a:p>
        </p:txBody>
      </p:sp>
      <p:sp>
        <p:nvSpPr>
          <p:cNvPr id="39" name="椭圆 38"/>
          <p:cNvSpPr/>
          <p:nvPr/>
        </p:nvSpPr>
        <p:spPr>
          <a:xfrm>
            <a:off x="27417252" y="9151048"/>
            <a:ext cx="1652754" cy="165275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60" dirty="0">
                <a:solidFill>
                  <a:schemeClr val="bg1"/>
                </a:solidFill>
                <a:cs typeface="+mn-ea"/>
                <a:sym typeface="+mn-lt"/>
              </a:rPr>
              <a:t>02</a:t>
            </a:r>
          </a:p>
        </p:txBody>
      </p:sp>
      <p:sp>
        <p:nvSpPr>
          <p:cNvPr id="40" name="文本框 10"/>
          <p:cNvSpPr txBox="1"/>
          <p:nvPr/>
        </p:nvSpPr>
        <p:spPr>
          <a:xfrm>
            <a:off x="29544240" y="11898347"/>
            <a:ext cx="9300344" cy="1317808"/>
          </a:xfrm>
          <a:prstGeom prst="roundRect">
            <a:avLst/>
          </a:prstGeom>
          <a:solidFill>
            <a:schemeClr val="accent1"/>
          </a:solidFill>
        </p:spPr>
        <p:txBody>
          <a:bodyPr wrap="square" rtlCol="0">
            <a:spAutoFit/>
          </a:bodyPr>
          <a:lstStyle/>
          <a:p>
            <a:r>
              <a:rPr lang="zh-CN" altLang="en-US" sz="7140" dirty="0">
                <a:solidFill>
                  <a:schemeClr val="bg1"/>
                </a:solidFill>
                <a:latin typeface="微软雅黑" panose="020B0503020204020204" charset="-122"/>
                <a:ea typeface="微软雅黑" panose="020B0503020204020204" charset="-122"/>
                <a:cs typeface="+mn-ea"/>
              </a:rPr>
              <a:t>算法模型方案</a:t>
            </a:r>
          </a:p>
        </p:txBody>
      </p:sp>
      <p:sp>
        <p:nvSpPr>
          <p:cNvPr id="41" name="椭圆 40"/>
          <p:cNvSpPr/>
          <p:nvPr/>
        </p:nvSpPr>
        <p:spPr>
          <a:xfrm>
            <a:off x="27417252" y="11730875"/>
            <a:ext cx="1652754" cy="165275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60" dirty="0">
                <a:solidFill>
                  <a:schemeClr val="bg1"/>
                </a:solidFill>
                <a:cs typeface="+mn-ea"/>
                <a:sym typeface="+mn-lt"/>
              </a:rPr>
              <a:t>03</a:t>
            </a:r>
          </a:p>
        </p:txBody>
      </p:sp>
      <p:sp>
        <p:nvSpPr>
          <p:cNvPr id="42" name="文本框 10"/>
          <p:cNvSpPr txBox="1"/>
          <p:nvPr/>
        </p:nvSpPr>
        <p:spPr>
          <a:xfrm>
            <a:off x="29544240" y="14536043"/>
            <a:ext cx="9300344" cy="1317808"/>
          </a:xfrm>
          <a:prstGeom prst="roundRect">
            <a:avLst/>
          </a:prstGeom>
          <a:solidFill>
            <a:schemeClr val="accent1"/>
          </a:solidFill>
        </p:spPr>
        <p:txBody>
          <a:bodyPr wrap="square" rtlCol="0">
            <a:spAutoFit/>
          </a:bodyPr>
          <a:lstStyle/>
          <a:p>
            <a:r>
              <a:rPr lang="zh-CN" altLang="en-US" sz="7140" dirty="0">
                <a:solidFill>
                  <a:schemeClr val="bg1"/>
                </a:solidFill>
                <a:latin typeface="微软雅黑" panose="020B0503020204020204" charset="-122"/>
                <a:ea typeface="微软雅黑" panose="020B0503020204020204" charset="-122"/>
                <a:cs typeface="+mn-ea"/>
              </a:rPr>
              <a:t>模型融合方案</a:t>
            </a:r>
          </a:p>
        </p:txBody>
      </p:sp>
      <p:sp>
        <p:nvSpPr>
          <p:cNvPr id="43" name="椭圆 42"/>
          <p:cNvSpPr/>
          <p:nvPr/>
        </p:nvSpPr>
        <p:spPr>
          <a:xfrm>
            <a:off x="27417252" y="14368571"/>
            <a:ext cx="1652754" cy="165275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60" dirty="0">
                <a:solidFill>
                  <a:schemeClr val="bg1"/>
                </a:solidFill>
                <a:cs typeface="+mn-ea"/>
                <a:sym typeface="+mn-lt"/>
              </a:rPr>
              <a:t>04</a:t>
            </a:r>
          </a:p>
        </p:txBody>
      </p:sp>
      <p:sp>
        <p:nvSpPr>
          <p:cNvPr id="44" name="文本框 10"/>
          <p:cNvSpPr txBox="1"/>
          <p:nvPr/>
        </p:nvSpPr>
        <p:spPr>
          <a:xfrm>
            <a:off x="29544240" y="17085712"/>
            <a:ext cx="9300344" cy="1317808"/>
          </a:xfrm>
          <a:prstGeom prst="roundRect">
            <a:avLst/>
          </a:prstGeom>
          <a:solidFill>
            <a:schemeClr val="accent1"/>
          </a:solidFill>
        </p:spPr>
        <p:txBody>
          <a:bodyPr wrap="square" rtlCol="0">
            <a:spAutoFit/>
          </a:bodyPr>
          <a:lstStyle/>
          <a:p>
            <a:r>
              <a:rPr lang="zh-CN" altLang="en-US" sz="7140" dirty="0">
                <a:solidFill>
                  <a:schemeClr val="bg1"/>
                </a:solidFill>
                <a:latin typeface="微软雅黑" panose="020B0503020204020204" charset="-122"/>
                <a:ea typeface="微软雅黑" panose="020B0503020204020204" charset="-122"/>
                <a:cs typeface="+mn-ea"/>
              </a:rPr>
              <a:t>参赛总结</a:t>
            </a:r>
          </a:p>
        </p:txBody>
      </p:sp>
      <p:sp>
        <p:nvSpPr>
          <p:cNvPr id="45" name="椭圆 44"/>
          <p:cNvSpPr/>
          <p:nvPr/>
        </p:nvSpPr>
        <p:spPr>
          <a:xfrm>
            <a:off x="27417252" y="16918241"/>
            <a:ext cx="1652754" cy="1652751"/>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560" dirty="0">
                <a:solidFill>
                  <a:schemeClr val="bg1"/>
                </a:solidFill>
                <a:cs typeface="+mn-ea"/>
                <a:sym typeface="+mn-lt"/>
              </a:rPr>
              <a:t>05</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FD99169D-DC57-644E-97A1-7F094C7AE782}"/>
              </a:ext>
            </a:extLst>
          </p:cNvPr>
          <p:cNvSpPr/>
          <p:nvPr/>
        </p:nvSpPr>
        <p:spPr>
          <a:xfrm>
            <a:off x="25976560" y="9241453"/>
            <a:ext cx="15720080" cy="2646878"/>
          </a:xfrm>
          <a:prstGeom prst="rect">
            <a:avLst/>
          </a:prstGeom>
        </p:spPr>
        <p:txBody>
          <a:bodyPr wrap="square">
            <a:spAutoFit/>
          </a:bodyPr>
          <a:lstStyle/>
          <a:p>
            <a:r>
              <a:rPr lang="zh-CN" altLang="en-US" sz="16600" dirty="0">
                <a:solidFill>
                  <a:schemeClr val="bg1"/>
                </a:solidFill>
                <a:latin typeface="微软雅黑" panose="020B0503020204020204" charset="-122"/>
                <a:ea typeface="微软雅黑" panose="020B0503020204020204" charset="-122"/>
                <a:cs typeface="+mn-ea"/>
                <a:sym typeface="+mn-lt"/>
              </a:rPr>
              <a:t>赛题及数据分析</a:t>
            </a:r>
          </a:p>
        </p:txBody>
      </p:sp>
    </p:spTree>
    <p:extLst>
      <p:ext uri="{BB962C8B-B14F-4D97-AF65-F5344CB8AC3E}">
        <p14:creationId xmlns:p14="http://schemas.microsoft.com/office/powerpoint/2010/main" val="944209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椭圆 3"/>
              <p:cNvSpPr/>
              <p:nvPr/>
            </p:nvSpPr>
            <p:spPr>
              <a:xfrm>
                <a:off x="3480738" y="9213134"/>
                <a:ext cx="15182825" cy="6399163"/>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5669" dirty="0">
                    <a:solidFill>
                      <a:schemeClr val="tx1"/>
                    </a:solidFill>
                    <a:latin typeface="Microsoft YaHei" panose="020B0503020204020204" pitchFamily="34" charset="-122"/>
                    <a:ea typeface="Microsoft YaHei" panose="020B0503020204020204" pitchFamily="34" charset="-122"/>
                  </a:rPr>
                  <a:t>评价指标</a:t>
                </a:r>
                <a:endParaRPr lang="en-US" altLang="zh-CN" sz="5669" dirty="0">
                  <a:solidFill>
                    <a:schemeClr val="tx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m:rPr>
                          <m:nor/>
                        </m:rPr>
                        <a:rPr lang="zh-CN" altLang="en-US" sz="5669">
                          <a:solidFill>
                            <a:schemeClr val="tx1"/>
                          </a:solidFill>
                        </a:rPr>
                        <m:t>q</m:t>
                      </m:r>
                      <m:r>
                        <a:rPr lang="zh-CN" altLang="en-US" sz="5669" i="1">
                          <a:solidFill>
                            <a:schemeClr val="tx1"/>
                          </a:solidFill>
                          <a:latin typeface="Cambria Math" panose="02040503050406030204" pitchFamily="18" charset="0"/>
                        </a:rPr>
                        <m:t>𝐴𝑈𝐶</m:t>
                      </m:r>
                      <m:r>
                        <a:rPr lang="zh-CN" altLang="en-US" sz="5669">
                          <a:solidFill>
                            <a:schemeClr val="tx1"/>
                          </a:solidFill>
                          <a:latin typeface="Cambria Math" panose="02040503050406030204" pitchFamily="18" charset="0"/>
                        </a:rPr>
                        <m:t>=</m:t>
                      </m:r>
                      <m:f>
                        <m:fPr>
                          <m:ctrlPr>
                            <a:rPr lang="zh-CN" altLang="en-US" sz="5669" i="1">
                              <a:solidFill>
                                <a:schemeClr val="tx1"/>
                              </a:solidFill>
                              <a:latin typeface="Cambria Math" panose="02040503050406030204" pitchFamily="18" charset="0"/>
                            </a:rPr>
                          </m:ctrlPr>
                        </m:fPr>
                        <m:num>
                          <m:d>
                            <m:dPr>
                              <m:begChr m:val=""/>
                              <m:ctrlPr>
                                <a:rPr lang="zh-CN" altLang="en-US" sz="5669" i="1">
                                  <a:solidFill>
                                    <a:schemeClr val="tx1"/>
                                  </a:solidFill>
                                  <a:latin typeface="Cambria Math" panose="02040503050406030204" pitchFamily="18" charset="0"/>
                                </a:rPr>
                              </m:ctrlPr>
                            </m:dPr>
                            <m:e>
                              <m:r>
                                <a:rPr lang="zh-CN" altLang="en-US" sz="5669" i="1">
                                  <a:solidFill>
                                    <a:schemeClr val="tx1"/>
                                  </a:solidFill>
                                  <a:latin typeface="Cambria Math" panose="02040503050406030204" pitchFamily="18" charset="0"/>
                                </a:rPr>
                                <m:t>𝑠𝑢𝑚</m:t>
                              </m:r>
                              <m:r>
                                <a:rPr lang="zh-CN" altLang="en-US" sz="5669">
                                  <a:solidFill>
                                    <a:schemeClr val="tx1"/>
                                  </a:solidFill>
                                  <a:latin typeface="Cambria Math" panose="02040503050406030204" pitchFamily="18" charset="0"/>
                                </a:rPr>
                                <m:t>(</m:t>
                              </m:r>
                              <m:r>
                                <a:rPr lang="zh-CN" altLang="en-US" sz="5669" i="1">
                                  <a:solidFill>
                                    <a:schemeClr val="tx1"/>
                                  </a:solidFill>
                                  <a:latin typeface="Cambria Math" panose="02040503050406030204" pitchFamily="18" charset="0"/>
                                </a:rPr>
                                <m:t>𝐴𝑈</m:t>
                              </m:r>
                              <m:sSub>
                                <m:sSubPr>
                                  <m:ctrlPr>
                                    <a:rPr lang="zh-CN" altLang="en-US" sz="5669" i="1">
                                      <a:solidFill>
                                        <a:schemeClr val="tx1"/>
                                      </a:solidFill>
                                      <a:latin typeface="Cambria Math" panose="02040503050406030204" pitchFamily="18" charset="0"/>
                                    </a:rPr>
                                  </m:ctrlPr>
                                </m:sSubPr>
                                <m:e>
                                  <m:r>
                                    <a:rPr lang="zh-CN" altLang="en-US" sz="5669" i="1">
                                      <a:solidFill>
                                        <a:schemeClr val="tx1"/>
                                      </a:solidFill>
                                      <a:latin typeface="Cambria Math" panose="02040503050406030204" pitchFamily="18" charset="0"/>
                                    </a:rPr>
                                    <m:t>𝐶</m:t>
                                  </m:r>
                                </m:e>
                                <m:sub>
                                  <m:r>
                                    <a:rPr lang="zh-CN" altLang="en-US" sz="5669" i="1">
                                      <a:solidFill>
                                        <a:schemeClr val="tx1"/>
                                      </a:solidFill>
                                      <a:latin typeface="Cambria Math" panose="02040503050406030204" pitchFamily="18" charset="0"/>
                                    </a:rPr>
                                    <m:t>𝑖</m:t>
                                  </m:r>
                                </m:sub>
                              </m:sSub>
                            </m:e>
                          </m:d>
                        </m:num>
                        <m:den>
                          <m:r>
                            <a:rPr lang="zh-CN" altLang="en-US" sz="5669" i="1">
                              <a:solidFill>
                                <a:schemeClr val="tx1"/>
                              </a:solidFill>
                              <a:latin typeface="Cambria Math" panose="02040503050406030204" pitchFamily="18" charset="0"/>
                            </a:rPr>
                            <m:t>𝑞𝑢𝑒𝑟𝑦</m:t>
                          </m:r>
                          <m:r>
                            <m:rPr>
                              <m:lit/>
                            </m:rPr>
                            <a:rPr lang="zh-CN" altLang="en-US" sz="5669">
                              <a:solidFill>
                                <a:schemeClr val="tx1"/>
                              </a:solidFill>
                              <a:latin typeface="Cambria Math" panose="02040503050406030204" pitchFamily="18" charset="0"/>
                            </a:rPr>
                            <m:t>_</m:t>
                          </m:r>
                          <m:r>
                            <a:rPr lang="zh-CN" altLang="en-US" sz="5669" i="1">
                              <a:solidFill>
                                <a:schemeClr val="tx1"/>
                              </a:solidFill>
                              <a:latin typeface="Cambria Math" panose="02040503050406030204" pitchFamily="18" charset="0"/>
                            </a:rPr>
                            <m:t>𝑛𝑢𝑚</m:t>
                          </m:r>
                        </m:den>
                      </m:f>
                    </m:oMath>
                  </m:oMathPara>
                </a14:m>
                <a:endParaRPr lang="en-US" altLang="zh-CN" sz="5669" dirty="0">
                  <a:solidFill>
                    <a:schemeClr val="tx1"/>
                  </a:solidFill>
                </a:endParaRPr>
              </a:p>
              <a:p>
                <a:pPr>
                  <a:spcBef>
                    <a:spcPts val="1890"/>
                  </a:spcBef>
                </a:pPr>
                <a:r>
                  <a:rPr lang="zh-CN" altLang="en-US" sz="5669" dirty="0">
                    <a:solidFill>
                      <a:schemeClr val="tx1"/>
                    </a:solidFill>
                    <a:latin typeface="Microsoft YaHei" panose="020B0503020204020204" pitchFamily="34" charset="-122"/>
                    <a:ea typeface="Microsoft YaHei" panose="020B0503020204020204" pitchFamily="34" charset="-122"/>
                  </a:rPr>
                  <a:t>其中</a:t>
                </a:r>
                <a14:m>
                  <m:oMath xmlns:m="http://schemas.openxmlformats.org/officeDocument/2006/math">
                    <m:r>
                      <a:rPr lang="zh-CN" altLang="en-US" sz="5669" i="1">
                        <a:solidFill>
                          <a:schemeClr val="tx1"/>
                        </a:solidFill>
                        <a:latin typeface="Cambria Math" panose="02040503050406030204" pitchFamily="18" charset="0"/>
                      </a:rPr>
                      <m:t>𝐴𝑈</m:t>
                    </m:r>
                    <m:sSub>
                      <m:sSubPr>
                        <m:ctrlPr>
                          <a:rPr lang="zh-CN" altLang="en-US" sz="5669" i="1">
                            <a:solidFill>
                              <a:schemeClr val="tx1"/>
                            </a:solidFill>
                            <a:latin typeface="Cambria Math" panose="02040503050406030204" pitchFamily="18" charset="0"/>
                          </a:rPr>
                        </m:ctrlPr>
                      </m:sSubPr>
                      <m:e>
                        <m:r>
                          <a:rPr lang="zh-CN" altLang="en-US" sz="5669" i="1">
                            <a:solidFill>
                              <a:schemeClr val="tx1"/>
                            </a:solidFill>
                            <a:latin typeface="Cambria Math" panose="02040503050406030204" pitchFamily="18" charset="0"/>
                          </a:rPr>
                          <m:t>𝐶</m:t>
                        </m:r>
                      </m:e>
                      <m:sub>
                        <m:r>
                          <a:rPr lang="zh-CN" altLang="en-US" sz="5669" i="1">
                            <a:solidFill>
                              <a:schemeClr val="tx1"/>
                            </a:solidFill>
                            <a:latin typeface="Cambria Math" panose="02040503050406030204" pitchFamily="18" charset="0"/>
                          </a:rPr>
                          <m:t>𝑖</m:t>
                        </m:r>
                      </m:sub>
                    </m:sSub>
                    <m:r>
                      <a:rPr lang="zh-CN" altLang="en-US" sz="5669" i="1">
                        <a:solidFill>
                          <a:schemeClr val="tx1"/>
                        </a:solidFill>
                        <a:latin typeface="Cambria Math" panose="02040503050406030204" pitchFamily="18" charset="0"/>
                      </a:rPr>
                      <m:t> </m:t>
                    </m:r>
                  </m:oMath>
                </a14:m>
                <a:r>
                  <a:rPr lang="zh-CN" altLang="en-US" sz="5669" dirty="0">
                    <a:solidFill>
                      <a:schemeClr val="tx1"/>
                    </a:solidFill>
                    <a:latin typeface="Microsoft YaHei" panose="020B0503020204020204" pitchFamily="34" charset="-122"/>
                    <a:ea typeface="Microsoft YaHei" panose="020B0503020204020204" pitchFamily="34" charset="-122"/>
                  </a:rPr>
                  <a:t>为同一个</a:t>
                </a:r>
                <a:r>
                  <a:rPr lang="en-US" altLang="zh-CN" sz="5669" dirty="0" err="1">
                    <a:solidFill>
                      <a:schemeClr val="tx1"/>
                    </a:solidFill>
                    <a:latin typeface="Microsoft YaHei" panose="020B0503020204020204" pitchFamily="34" charset="-122"/>
                    <a:ea typeface="Microsoft YaHei" panose="020B0503020204020204" pitchFamily="34" charset="-122"/>
                  </a:rPr>
                  <a:t>query_id</a:t>
                </a:r>
                <a:r>
                  <a:rPr lang="zh-CN" altLang="en-US" sz="5669" dirty="0">
                    <a:solidFill>
                      <a:schemeClr val="tx1"/>
                    </a:solidFill>
                    <a:latin typeface="Microsoft YaHei" panose="020B0503020204020204" pitchFamily="34" charset="-122"/>
                    <a:ea typeface="Microsoft YaHei" panose="020B0503020204020204" pitchFamily="34" charset="-122"/>
                  </a:rPr>
                  <a:t>下的</a:t>
                </a:r>
                <a:r>
                  <a:rPr lang="en-US" altLang="zh-CN" sz="5669" dirty="0">
                    <a:solidFill>
                      <a:schemeClr val="tx1"/>
                    </a:solidFill>
                    <a:latin typeface="Microsoft YaHei" panose="020B0503020204020204" pitchFamily="34" charset="-122"/>
                    <a:ea typeface="Microsoft YaHei" panose="020B0503020204020204" pitchFamily="34" charset="-122"/>
                  </a:rPr>
                  <a:t>AUC</a:t>
                </a:r>
              </a:p>
            </p:txBody>
          </p:sp>
        </mc:Choice>
        <mc:Fallback xmlns="">
          <p:sp>
            <p:nvSpPr>
              <p:cNvPr id="4" name="椭圆 3"/>
              <p:cNvSpPr>
                <a:spLocks noRot="1" noChangeAspect="1" noMove="1" noResize="1" noEditPoints="1" noAdjustHandles="1" noChangeArrowheads="1" noChangeShapeType="1" noTextEdit="1"/>
              </p:cNvSpPr>
              <p:nvPr/>
            </p:nvSpPr>
            <p:spPr>
              <a:xfrm>
                <a:off x="3480738" y="9213134"/>
                <a:ext cx="15182825" cy="6399163"/>
              </a:xfrm>
              <a:prstGeom prst="ellipse">
                <a:avLst/>
              </a:prstGeom>
              <a:blipFill rotWithShape="1">
                <a:blip r:embed="rId3"/>
                <a:stretch>
                  <a:fillRect/>
                </a:stretch>
              </a:blipFill>
              <a:ln>
                <a:solidFill>
                  <a:schemeClr val="tx1"/>
                </a:solidFill>
                <a:prstDash val="lgDash"/>
              </a:ln>
            </p:spPr>
            <p:txBody>
              <a:bodyPr/>
              <a:lstStyle/>
              <a:p>
                <a:r>
                  <a:rPr lang="zh-CN" altLang="en-US">
                    <a:noFill/>
                  </a:rPr>
                  <a:t> </a:t>
                </a:r>
                <a:endParaRPr lang="zh-CN" altLang="en-US">
                  <a:noFill/>
                </a:endParaRPr>
              </a:p>
            </p:txBody>
          </p:sp>
        </mc:Fallback>
      </mc:AlternateContent>
      <p:sp>
        <p:nvSpPr>
          <p:cNvPr id="5" name="矩形 4"/>
          <p:cNvSpPr/>
          <p:nvPr/>
        </p:nvSpPr>
        <p:spPr>
          <a:xfrm>
            <a:off x="3550133" y="3411410"/>
            <a:ext cx="36516356" cy="4965590"/>
          </a:xfrm>
          <a:prstGeom prst="rect">
            <a:avLst/>
          </a:prstGeom>
          <a:noFill/>
        </p:spPr>
        <p:txBody>
          <a:bodyPr wrap="square">
            <a:spAutoFit/>
          </a:bodyPr>
          <a:lstStyle/>
          <a:p>
            <a:pPr defTabSz="2267585">
              <a:lnSpc>
                <a:spcPct val="150000"/>
              </a:lnSpc>
            </a:pPr>
            <a:r>
              <a:rPr lang="zh-CN" altLang="en-US" sz="7560" dirty="0">
                <a:latin typeface="微软雅黑" panose="020B0503020204020204" charset="-122"/>
                <a:ea typeface="微软雅黑" panose="020B0503020204020204" charset="-122"/>
              </a:rPr>
              <a:t>（一）赛题分析</a:t>
            </a:r>
            <a:r>
              <a:rPr lang="en-US" altLang="zh-CN" sz="7560" dirty="0">
                <a:latin typeface="微软雅黑" panose="020B0503020204020204" charset="-122"/>
                <a:ea typeface="微软雅黑" panose="020B0503020204020204" charset="-122"/>
              </a:rPr>
              <a:t>——</a:t>
            </a:r>
            <a:r>
              <a:rPr lang="zh-CN" altLang="en-US" sz="7560" dirty="0">
                <a:latin typeface="微软雅黑" panose="020B0503020204020204" charset="-122"/>
                <a:ea typeface="微软雅黑" panose="020B0503020204020204" charset="-122"/>
              </a:rPr>
              <a:t>文本点击率预估</a:t>
            </a:r>
            <a:endParaRPr lang="en-US" altLang="zh-CN" sz="7560" dirty="0">
              <a:latin typeface="微软雅黑" panose="020B0503020204020204" charset="-122"/>
              <a:ea typeface="微软雅黑" panose="020B0503020204020204" charset="-122"/>
            </a:endParaRPr>
          </a:p>
          <a:p>
            <a:pPr defTabSz="2267585">
              <a:lnSpc>
                <a:spcPct val="150000"/>
              </a:lnSpc>
            </a:pPr>
            <a:r>
              <a:rPr lang="en-US" altLang="zh-CN" sz="7200" dirty="0">
                <a:latin typeface="微软雅黑" panose="020B0503020204020204" charset="-122"/>
                <a:ea typeface="微软雅黑" panose="020B0503020204020204" charset="-122"/>
              </a:rPr>
              <a:t>	</a:t>
            </a:r>
            <a:r>
              <a:rPr lang="zh-CN" altLang="en-US" sz="7200" dirty="0">
                <a:solidFill>
                  <a:srgbClr val="FF0000"/>
                </a:solidFill>
                <a:latin typeface="微软雅黑" panose="020B0503020204020204" charset="-122"/>
                <a:ea typeface="微软雅黑" panose="020B0503020204020204" charset="-122"/>
              </a:rPr>
              <a:t>搜索</a:t>
            </a:r>
            <a:r>
              <a:rPr lang="zh-CN" altLang="en-US" sz="7200" dirty="0">
                <a:latin typeface="微软雅黑" panose="020B0503020204020204" charset="-122"/>
                <a:ea typeface="微软雅黑" panose="020B0503020204020204" charset="-122"/>
              </a:rPr>
              <a:t>中一个重要的任务是根据</a:t>
            </a:r>
            <a:r>
              <a:rPr lang="en-US" altLang="zh-CN" sz="7200" dirty="0">
                <a:latin typeface="微软雅黑" panose="020B0503020204020204" charset="-122"/>
                <a:ea typeface="微软雅黑" panose="020B0503020204020204" charset="-122"/>
              </a:rPr>
              <a:t>query</a:t>
            </a:r>
            <a:r>
              <a:rPr lang="zh-CN" altLang="en-US" sz="7200" dirty="0">
                <a:latin typeface="微软雅黑" panose="020B0503020204020204" charset="-122"/>
                <a:ea typeface="微软雅黑" panose="020B0503020204020204" charset="-122"/>
              </a:rPr>
              <a:t>和</a:t>
            </a:r>
            <a:r>
              <a:rPr lang="en-US" altLang="zh-CN" sz="7200" dirty="0">
                <a:latin typeface="微软雅黑" panose="020B0503020204020204" charset="-122"/>
                <a:ea typeface="微软雅黑" panose="020B0503020204020204" charset="-122"/>
              </a:rPr>
              <a:t>title</a:t>
            </a:r>
            <a:r>
              <a:rPr lang="zh-CN" altLang="en-US" sz="7200" dirty="0">
                <a:latin typeface="微软雅黑" panose="020B0503020204020204" charset="-122"/>
                <a:ea typeface="微软雅黑" panose="020B0503020204020204" charset="-122"/>
              </a:rPr>
              <a:t>预测</a:t>
            </a:r>
            <a:r>
              <a:rPr lang="en-US" altLang="zh-CN" sz="7200" dirty="0">
                <a:latin typeface="微软雅黑" panose="020B0503020204020204" charset="-122"/>
                <a:ea typeface="微软雅黑" panose="020B0503020204020204" charset="-122"/>
              </a:rPr>
              <a:t>query</a:t>
            </a:r>
            <a:r>
              <a:rPr lang="zh-CN" altLang="en-US" sz="7200" dirty="0">
                <a:latin typeface="微软雅黑" panose="020B0503020204020204" charset="-122"/>
                <a:ea typeface="微软雅黑" panose="020B0503020204020204" charset="-122"/>
              </a:rPr>
              <a:t>下</a:t>
            </a:r>
            <a:r>
              <a:rPr lang="en-US" altLang="zh-CN" sz="7200" dirty="0">
                <a:latin typeface="微软雅黑" panose="020B0503020204020204" charset="-122"/>
                <a:ea typeface="微软雅黑" panose="020B0503020204020204" charset="-122"/>
              </a:rPr>
              <a:t>doc</a:t>
            </a:r>
            <a:r>
              <a:rPr lang="zh-CN" altLang="en-US" sz="7200" dirty="0">
                <a:latin typeface="微软雅黑" panose="020B0503020204020204" charset="-122"/>
                <a:ea typeface="微软雅黑" panose="020B0503020204020204" charset="-122"/>
              </a:rPr>
              <a:t>点击率，本次大赛参赛队伍需要根据脱敏后的数据预测指定</a:t>
            </a:r>
            <a:r>
              <a:rPr lang="en-US" altLang="zh-CN" sz="7200" dirty="0">
                <a:latin typeface="微软雅黑" panose="020B0503020204020204" charset="-122"/>
                <a:ea typeface="微软雅黑" panose="020B0503020204020204" charset="-122"/>
              </a:rPr>
              <a:t>doc</a:t>
            </a:r>
            <a:r>
              <a:rPr lang="zh-CN" altLang="en-US" sz="7200" dirty="0">
                <a:latin typeface="微软雅黑" panose="020B0503020204020204" charset="-122"/>
                <a:ea typeface="微软雅黑" panose="020B0503020204020204" charset="-122"/>
              </a:rPr>
              <a:t>的点击率。训练集 </a:t>
            </a:r>
            <a:r>
              <a:rPr lang="en-US" altLang="zh-CN" sz="7200" dirty="0">
                <a:latin typeface="微软雅黑" panose="020B0503020204020204" charset="-122"/>
                <a:ea typeface="微软雅黑" panose="020B0503020204020204" charset="-122"/>
              </a:rPr>
              <a:t>:</a:t>
            </a:r>
            <a:r>
              <a:rPr lang="zh-CN" altLang="en-US" sz="7200" dirty="0">
                <a:latin typeface="微软雅黑" panose="020B0503020204020204" charset="-122"/>
                <a:ea typeface="微软雅黑" panose="020B0503020204020204" charset="-122"/>
              </a:rPr>
              <a:t> </a:t>
            </a:r>
            <a:r>
              <a:rPr lang="en-US" altLang="zh-CN" sz="7200" dirty="0">
                <a:latin typeface="微软雅黑" panose="020B0503020204020204" charset="-122"/>
                <a:ea typeface="微软雅黑" panose="020B0503020204020204" charset="-122"/>
              </a:rPr>
              <a:t>10</a:t>
            </a:r>
            <a:r>
              <a:rPr lang="zh-CN" altLang="en-US" sz="7200" dirty="0">
                <a:latin typeface="微软雅黑" panose="020B0503020204020204" charset="-122"/>
                <a:ea typeface="微软雅黑" panose="020B0503020204020204" charset="-122"/>
              </a:rPr>
              <a:t>亿 测试集</a:t>
            </a:r>
            <a:r>
              <a:rPr lang="en-US" altLang="zh-CN" sz="7200" dirty="0">
                <a:latin typeface="微软雅黑" panose="020B0503020204020204" charset="-122"/>
                <a:ea typeface="微软雅黑" panose="020B0503020204020204" charset="-122"/>
              </a:rPr>
              <a:t>1</a:t>
            </a:r>
            <a:r>
              <a:rPr lang="zh-CN" altLang="en-US" sz="7200" dirty="0">
                <a:latin typeface="微软雅黑" panose="020B0503020204020204" charset="-122"/>
                <a:ea typeface="微软雅黑" panose="020B0503020204020204" charset="-122"/>
              </a:rPr>
              <a:t> </a:t>
            </a:r>
            <a:r>
              <a:rPr lang="en-US" altLang="zh-CN" sz="7200" dirty="0">
                <a:latin typeface="微软雅黑" panose="020B0503020204020204" charset="-122"/>
                <a:ea typeface="微软雅黑" panose="020B0503020204020204" charset="-122"/>
              </a:rPr>
              <a:t>:</a:t>
            </a:r>
            <a:r>
              <a:rPr lang="zh-CN" altLang="en-US" sz="7200" dirty="0">
                <a:latin typeface="微软雅黑" panose="020B0503020204020204" charset="-122"/>
                <a:ea typeface="微软雅黑" panose="020B0503020204020204" charset="-122"/>
              </a:rPr>
              <a:t> </a:t>
            </a:r>
            <a:r>
              <a:rPr lang="en-US" altLang="zh-CN" sz="7200" dirty="0">
                <a:latin typeface="微软雅黑" panose="020B0503020204020204" charset="-122"/>
                <a:ea typeface="微软雅黑" panose="020B0503020204020204" charset="-122"/>
              </a:rPr>
              <a:t>2kw </a:t>
            </a:r>
            <a:r>
              <a:rPr lang="zh-CN" altLang="en-US" sz="7200" dirty="0">
                <a:latin typeface="微软雅黑" panose="020B0503020204020204" charset="-122"/>
                <a:ea typeface="微软雅黑" panose="020B0503020204020204" charset="-122"/>
              </a:rPr>
              <a:t>测试</a:t>
            </a:r>
            <a:r>
              <a:rPr lang="en-US" altLang="zh-CN" sz="7200" dirty="0">
                <a:latin typeface="微软雅黑" panose="020B0503020204020204" charset="-122"/>
                <a:ea typeface="微软雅黑" panose="020B0503020204020204" charset="-122"/>
              </a:rPr>
              <a:t>2</a:t>
            </a:r>
            <a:r>
              <a:rPr lang="zh-CN" altLang="en-US" sz="7200" dirty="0">
                <a:latin typeface="微软雅黑" panose="020B0503020204020204" charset="-122"/>
                <a:ea typeface="微软雅黑" panose="020B0503020204020204" charset="-122"/>
              </a:rPr>
              <a:t> </a:t>
            </a:r>
            <a:r>
              <a:rPr lang="en-US" altLang="zh-CN" sz="7200" dirty="0">
                <a:latin typeface="微软雅黑" panose="020B0503020204020204" charset="-122"/>
                <a:ea typeface="微软雅黑" panose="020B0503020204020204" charset="-122"/>
              </a:rPr>
              <a:t>:</a:t>
            </a:r>
            <a:r>
              <a:rPr lang="zh-CN" altLang="en-US" sz="7200" dirty="0">
                <a:latin typeface="微软雅黑" panose="020B0503020204020204" charset="-122"/>
                <a:ea typeface="微软雅黑" panose="020B0503020204020204" charset="-122"/>
              </a:rPr>
              <a:t> </a:t>
            </a:r>
            <a:r>
              <a:rPr lang="en-US" altLang="zh-CN" sz="7200" dirty="0">
                <a:latin typeface="微软雅黑" panose="020B0503020204020204" charset="-122"/>
                <a:ea typeface="微软雅黑" panose="020B0503020204020204" charset="-122"/>
              </a:rPr>
              <a:t>1</a:t>
            </a:r>
            <a:r>
              <a:rPr lang="zh-CN" altLang="en-US" sz="7200" dirty="0">
                <a:latin typeface="微软雅黑" panose="020B0503020204020204" charset="-122"/>
                <a:ea typeface="微软雅黑" panose="020B0503020204020204" charset="-122"/>
              </a:rPr>
              <a:t>亿</a:t>
            </a:r>
            <a:endParaRPr lang="en-US" altLang="zh-CN" sz="7200" dirty="0">
              <a:latin typeface="微软雅黑" panose="020B0503020204020204" charset="-122"/>
              <a:ea typeface="微软雅黑" panose="020B0503020204020204" charset="-122"/>
            </a:endParaRPr>
          </a:p>
        </p:txBody>
      </p:sp>
      <p:sp>
        <p:nvSpPr>
          <p:cNvPr id="6" name="TextBox 40"/>
          <p:cNvSpPr txBox="1"/>
          <p:nvPr/>
        </p:nvSpPr>
        <p:spPr>
          <a:xfrm>
            <a:off x="3069258" y="918833"/>
            <a:ext cx="9413154"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微软雅黑" panose="020B0503020204020204" charset="-122"/>
                <a:ea typeface="微软雅黑" panose="020B0503020204020204" charset="-122"/>
              </a:rPr>
              <a:t>赛题及数据分析</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graphicFrame>
        <p:nvGraphicFramePr>
          <p:cNvPr id="12" name="表格 11"/>
          <p:cNvGraphicFramePr>
            <a:graphicFrameLocks noGrp="1"/>
          </p:cNvGraphicFramePr>
          <p:nvPr/>
        </p:nvGraphicFramePr>
        <p:xfrm>
          <a:off x="21290550" y="9058246"/>
          <a:ext cx="17477459" cy="11493062"/>
        </p:xfrm>
        <a:graphic>
          <a:graphicData uri="http://schemas.openxmlformats.org/drawingml/2006/table">
            <a:tbl>
              <a:tblPr>
                <a:tableStyleId>{5C22544A-7EE6-4342-B048-85BDC9FD1C3A}</a:tableStyleId>
              </a:tblPr>
              <a:tblGrid>
                <a:gridCol w="3492583">
                  <a:extLst>
                    <a:ext uri="{9D8B030D-6E8A-4147-A177-3AD203B41FA5}">
                      <a16:colId xmlns:a16="http://schemas.microsoft.com/office/drawing/2014/main" xmlns="" val="20000"/>
                    </a:ext>
                  </a:extLst>
                </a:gridCol>
                <a:gridCol w="6344855">
                  <a:extLst>
                    <a:ext uri="{9D8B030D-6E8A-4147-A177-3AD203B41FA5}">
                      <a16:colId xmlns:a16="http://schemas.microsoft.com/office/drawing/2014/main" xmlns="" val="20001"/>
                    </a:ext>
                  </a:extLst>
                </a:gridCol>
                <a:gridCol w="4496698">
                  <a:extLst>
                    <a:ext uri="{9D8B030D-6E8A-4147-A177-3AD203B41FA5}">
                      <a16:colId xmlns:a16="http://schemas.microsoft.com/office/drawing/2014/main" xmlns="" val="20002"/>
                    </a:ext>
                  </a:extLst>
                </a:gridCol>
                <a:gridCol w="3143323">
                  <a:extLst>
                    <a:ext uri="{9D8B030D-6E8A-4147-A177-3AD203B41FA5}">
                      <a16:colId xmlns:a16="http://schemas.microsoft.com/office/drawing/2014/main" xmlns="" val="20003"/>
                    </a:ext>
                  </a:extLst>
                </a:gridCol>
              </a:tblGrid>
              <a:tr h="820933">
                <a:tc>
                  <a:txBody>
                    <a:bodyPr/>
                    <a:lstStyle/>
                    <a:p>
                      <a:pPr algn="ctr" fontAlgn="ctr"/>
                      <a:r>
                        <a:rPr lang="en-US" sz="5100" u="none" strike="noStrike" dirty="0" err="1">
                          <a:effectLst/>
                        </a:rPr>
                        <a:t>query_id</a:t>
                      </a:r>
                      <a:endParaRPr lang="en-US"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en-US" sz="5100" u="none" strike="noStrike">
                          <a:effectLst/>
                        </a:rPr>
                        <a:t>query_title_id</a:t>
                      </a:r>
                      <a:endParaRPr 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en-US" sz="5100" u="none" strike="noStrike">
                          <a:effectLst/>
                        </a:rPr>
                        <a:t>label/preds</a:t>
                      </a:r>
                      <a:endParaRPr 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l" fontAlgn="b"/>
                      <a:r>
                        <a:rPr lang="zh-CN" altLang="en-US" sz="5100" u="none" strike="noStrike">
                          <a:effectLst/>
                        </a:rPr>
                        <a:t>　</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b"/>
                </a:tc>
                <a:extLst>
                  <a:ext uri="{0D108BD9-81ED-4DB2-BD59-A6C34878D82A}">
                    <a16:rowId xmlns:a16="http://schemas.microsoft.com/office/drawing/2014/main" xmlns="" val="10000"/>
                  </a:ext>
                </a:extLst>
              </a:tr>
              <a:tr h="820933">
                <a:tc rowSpan="4">
                  <a:txBody>
                    <a:bodyPr/>
                    <a:lstStyle/>
                    <a:p>
                      <a:pPr algn="ctr" fontAlgn="ctr"/>
                      <a:r>
                        <a:rPr lang="en-US" altLang="zh-CN" sz="5100" u="none" strike="noStrike" dirty="0">
                          <a:effectLst/>
                        </a:rPr>
                        <a:t>1</a:t>
                      </a:r>
                      <a:endParaRPr lang="en-US" altLang="zh-CN"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en-US" altLang="zh-CN" sz="5100" u="none" strike="noStrike">
                          <a:effectLst/>
                        </a:rPr>
                        <a:t>1</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rowSpan="4">
                  <a:txBody>
                    <a:bodyPr/>
                    <a:lstStyle/>
                    <a:p>
                      <a:endParaRPr lang="zh-CN"/>
                    </a:p>
                  </a:txBody>
                  <a:tcPr marL="43693" marR="43693" marT="43693" marB="0" anchor="ctr">
                    <a:blipFill>
                      <a:blip r:embed="rId4"/>
                      <a:stretch>
                        <a:fillRect l="-456008" t="-29499" r="-388" b="-236735"/>
                      </a:stretch>
                    </a:blipFill>
                  </a:tcPr>
                </a:tc>
                <a:extLst>
                  <a:ext uri="{0D108BD9-81ED-4DB2-BD59-A6C34878D82A}">
                    <a16:rowId xmlns:a16="http://schemas.microsoft.com/office/drawing/2014/main" xmlns="" val="10001"/>
                  </a:ext>
                </a:extLst>
              </a:tr>
              <a:tr h="820933">
                <a:tc vMerge="1">
                  <a:txBody>
                    <a:bodyPr/>
                    <a:lstStyle/>
                    <a:p>
                      <a:endParaRPr lang="zh-CN"/>
                    </a:p>
                  </a:txBody>
                  <a:tcPr/>
                </a:tc>
                <a:tc>
                  <a:txBody>
                    <a:bodyPr/>
                    <a:lstStyle/>
                    <a:p>
                      <a:pPr algn="ctr" fontAlgn="ctr"/>
                      <a:r>
                        <a:rPr lang="en-US" altLang="zh-CN" sz="5100" u="none" strike="noStrike" dirty="0">
                          <a:effectLst/>
                        </a:rPr>
                        <a:t>2</a:t>
                      </a:r>
                      <a:endParaRPr lang="en-US" altLang="zh-CN"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02"/>
                  </a:ext>
                </a:extLst>
              </a:tr>
              <a:tr h="820933">
                <a:tc vMerge="1">
                  <a:txBody>
                    <a:bodyPr/>
                    <a:lstStyle/>
                    <a:p>
                      <a:endParaRPr lang="zh-CN"/>
                    </a:p>
                  </a:txBody>
                  <a:tcPr/>
                </a:tc>
                <a:tc>
                  <a:txBody>
                    <a:bodyPr/>
                    <a:lstStyle/>
                    <a:p>
                      <a:pPr algn="ctr" fontAlgn="ctr"/>
                      <a:r>
                        <a:rPr lang="en-US" altLang="zh-CN" sz="5100" u="none" strike="noStrike" dirty="0">
                          <a:effectLst/>
                        </a:rPr>
                        <a:t>3</a:t>
                      </a:r>
                      <a:endParaRPr lang="en-US" altLang="zh-CN"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03"/>
                  </a:ext>
                </a:extLst>
              </a:tr>
              <a:tr h="820933">
                <a:tc vMerge="1">
                  <a:txBody>
                    <a:bodyPr/>
                    <a:lstStyle/>
                    <a:p>
                      <a:endParaRPr lang="zh-CN"/>
                    </a:p>
                  </a:txBody>
                  <a:tcPr/>
                </a:tc>
                <a:tc>
                  <a:txBody>
                    <a:bodyPr/>
                    <a:lstStyle/>
                    <a:p>
                      <a:pPr algn="ctr" fontAlgn="ctr"/>
                      <a:r>
                        <a:rPr lang="en-US" altLang="zh-CN" sz="5100" u="none" strike="noStrike">
                          <a:effectLst/>
                        </a:rPr>
                        <a:t>4</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04"/>
                  </a:ext>
                </a:extLst>
              </a:tr>
              <a:tr h="820933">
                <a:tc rowSpan="4">
                  <a:txBody>
                    <a:bodyPr/>
                    <a:lstStyle/>
                    <a:p>
                      <a:pPr algn="ctr" fontAlgn="ctr"/>
                      <a:r>
                        <a:rPr lang="en-US" altLang="zh-CN" sz="5100" u="none" strike="noStrike">
                          <a:effectLst/>
                        </a:rPr>
                        <a:t>2</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en-US" altLang="zh-CN" sz="5100" u="none" strike="noStrike">
                          <a:effectLst/>
                        </a:rPr>
                        <a:t>1</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rowSpan="4">
                  <a:txBody>
                    <a:bodyPr/>
                    <a:lstStyle/>
                    <a:p>
                      <a:endParaRPr lang="zh-CN"/>
                    </a:p>
                  </a:txBody>
                  <a:tcPr marL="43693" marR="43693" marT="43693" marB="0" anchor="ctr">
                    <a:blipFill>
                      <a:blip r:embed="rId4"/>
                      <a:stretch>
                        <a:fillRect l="-456008" t="-129499" r="-388" b="-136735"/>
                      </a:stretch>
                    </a:blipFill>
                  </a:tcPr>
                </a:tc>
                <a:extLst>
                  <a:ext uri="{0D108BD9-81ED-4DB2-BD59-A6C34878D82A}">
                    <a16:rowId xmlns:a16="http://schemas.microsoft.com/office/drawing/2014/main" xmlns="" val="10005"/>
                  </a:ext>
                </a:extLst>
              </a:tr>
              <a:tr h="820933">
                <a:tc vMerge="1">
                  <a:txBody>
                    <a:bodyPr/>
                    <a:lstStyle/>
                    <a:p>
                      <a:endParaRPr lang="zh-CN"/>
                    </a:p>
                  </a:txBody>
                  <a:tcPr/>
                </a:tc>
                <a:tc>
                  <a:txBody>
                    <a:bodyPr/>
                    <a:lstStyle/>
                    <a:p>
                      <a:pPr algn="ctr" fontAlgn="ctr"/>
                      <a:r>
                        <a:rPr lang="en-US" altLang="zh-CN" sz="5100" u="none" strike="noStrike" dirty="0">
                          <a:effectLst/>
                        </a:rPr>
                        <a:t>.</a:t>
                      </a:r>
                      <a:endParaRPr lang="en-US" altLang="zh-CN"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06"/>
                  </a:ext>
                </a:extLst>
              </a:tr>
              <a:tr h="820933">
                <a:tc vMerge="1">
                  <a:txBody>
                    <a:bodyPr/>
                    <a:lstStyle/>
                    <a:p>
                      <a:endParaRPr lang="zh-CN"/>
                    </a:p>
                  </a:txBody>
                  <a:tcPr/>
                </a:tc>
                <a:tc>
                  <a:txBody>
                    <a:bodyPr/>
                    <a:lstStyle/>
                    <a:p>
                      <a:pPr algn="ctr" fontAlgn="ctr"/>
                      <a:r>
                        <a:rPr lang="en-US" altLang="zh-CN" sz="5100" u="none" strike="noStrike">
                          <a:effectLst/>
                        </a:rPr>
                        <a:t>.</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07"/>
                  </a:ext>
                </a:extLst>
              </a:tr>
              <a:tr h="820933">
                <a:tc vMerge="1">
                  <a:txBody>
                    <a:bodyPr/>
                    <a:lstStyle/>
                    <a:p>
                      <a:endParaRPr lang="zh-CN"/>
                    </a:p>
                  </a:txBody>
                  <a:tcPr/>
                </a:tc>
                <a:tc>
                  <a:txBody>
                    <a:bodyPr/>
                    <a:lstStyle/>
                    <a:p>
                      <a:pPr algn="ctr" fontAlgn="ctr"/>
                      <a:r>
                        <a:rPr lang="en-US" altLang="zh-CN" sz="5100" u="none" strike="noStrike">
                          <a:effectLst/>
                        </a:rPr>
                        <a:t>10</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08"/>
                  </a:ext>
                </a:extLst>
              </a:tr>
              <a:tr h="820933">
                <a:tc>
                  <a:txBody>
                    <a:bodyPr/>
                    <a:lstStyle/>
                    <a:p>
                      <a:pPr algn="ctr" fontAlgn="ctr"/>
                      <a:r>
                        <a:rPr lang="en-US" altLang="zh-CN" sz="5100" u="none" strike="noStrike">
                          <a:effectLst/>
                        </a:rPr>
                        <a:t>…</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l" fontAlgn="ctr"/>
                      <a:r>
                        <a:rPr lang="zh-CN" altLang="en-US" sz="5100" u="none" strike="noStrike">
                          <a:effectLst/>
                        </a:rPr>
                        <a:t>　</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l" fontAlgn="ctr"/>
                      <a:r>
                        <a:rPr lang="zh-CN" altLang="en-US" sz="5100" u="none" strike="noStrike">
                          <a:effectLst/>
                        </a:rPr>
                        <a:t>　</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　</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extLst>
                  <a:ext uri="{0D108BD9-81ED-4DB2-BD59-A6C34878D82A}">
                    <a16:rowId xmlns:a16="http://schemas.microsoft.com/office/drawing/2014/main" xmlns="" val="10009"/>
                  </a:ext>
                </a:extLst>
              </a:tr>
              <a:tr h="820933">
                <a:tc rowSpan="4">
                  <a:txBody>
                    <a:bodyPr/>
                    <a:lstStyle/>
                    <a:p>
                      <a:pPr algn="ctr" fontAlgn="ctr"/>
                      <a:r>
                        <a:rPr lang="en-US" altLang="zh-CN" sz="5100" b="0" i="0" u="none" strike="noStrike" dirty="0">
                          <a:solidFill>
                            <a:schemeClr val="dk1"/>
                          </a:solidFill>
                          <a:effectLst/>
                          <a:latin typeface="+mn-lt"/>
                          <a:ea typeface="+mn-ea"/>
                        </a:rPr>
                        <a:t>N</a:t>
                      </a:r>
                      <a:endParaRPr lang="en-US" altLang="zh-CN"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en-US" altLang="zh-CN" sz="5100" u="none" strike="noStrike">
                          <a:effectLst/>
                        </a:rPr>
                        <a:t>1</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rowSpan="4">
                  <a:txBody>
                    <a:bodyPr/>
                    <a:lstStyle/>
                    <a:p>
                      <a:endParaRPr lang="zh-CN"/>
                    </a:p>
                  </a:txBody>
                  <a:tcPr marL="43693" marR="43693" marT="43693" marB="0" anchor="ctr">
                    <a:blipFill>
                      <a:blip r:embed="rId4"/>
                      <a:stretch>
                        <a:fillRect l="-456008" t="-254545" r="-388" b="-11688"/>
                      </a:stretch>
                    </a:blipFill>
                  </a:tcPr>
                </a:tc>
                <a:extLst>
                  <a:ext uri="{0D108BD9-81ED-4DB2-BD59-A6C34878D82A}">
                    <a16:rowId xmlns:a16="http://schemas.microsoft.com/office/drawing/2014/main" xmlns="" val="10010"/>
                  </a:ext>
                </a:extLst>
              </a:tr>
              <a:tr h="820933">
                <a:tc vMerge="1">
                  <a:txBody>
                    <a:bodyPr/>
                    <a:lstStyle/>
                    <a:p>
                      <a:endParaRPr lang="zh-CN"/>
                    </a:p>
                  </a:txBody>
                  <a:tcPr/>
                </a:tc>
                <a:tc>
                  <a:txBody>
                    <a:bodyPr/>
                    <a:lstStyle/>
                    <a:p>
                      <a:pPr algn="ctr" fontAlgn="ctr"/>
                      <a:r>
                        <a:rPr lang="en-US" altLang="zh-CN" sz="5100" u="none" strike="noStrike">
                          <a:effectLst/>
                        </a:rPr>
                        <a:t>.</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dirty="0">
                          <a:effectLst/>
                        </a:rPr>
                        <a:t>*</a:t>
                      </a:r>
                      <a:endParaRPr lang="zh-CN" altLang="en-US"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11"/>
                  </a:ext>
                </a:extLst>
              </a:tr>
              <a:tr h="820933">
                <a:tc vMerge="1">
                  <a:txBody>
                    <a:bodyPr/>
                    <a:lstStyle/>
                    <a:p>
                      <a:endParaRPr lang="zh-CN"/>
                    </a:p>
                  </a:txBody>
                  <a:tcPr/>
                </a:tc>
                <a:tc>
                  <a:txBody>
                    <a:bodyPr/>
                    <a:lstStyle/>
                    <a:p>
                      <a:pPr algn="ctr" fontAlgn="ctr"/>
                      <a:r>
                        <a:rPr lang="en-US" altLang="zh-CN" sz="5100" u="none" strike="noStrike">
                          <a:effectLst/>
                        </a:rPr>
                        <a:t>.</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a:effectLst/>
                        </a:rPr>
                        <a:t>*</a:t>
                      </a:r>
                      <a:endParaRPr lang="zh-CN" altLang="en-US"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12"/>
                  </a:ext>
                </a:extLst>
              </a:tr>
              <a:tr h="820933">
                <a:tc vMerge="1">
                  <a:txBody>
                    <a:bodyPr/>
                    <a:lstStyle/>
                    <a:p>
                      <a:endParaRPr lang="zh-CN"/>
                    </a:p>
                  </a:txBody>
                  <a:tcPr/>
                </a:tc>
                <a:tc>
                  <a:txBody>
                    <a:bodyPr/>
                    <a:lstStyle/>
                    <a:p>
                      <a:pPr algn="ctr" fontAlgn="ctr"/>
                      <a:r>
                        <a:rPr lang="en-US" altLang="zh-CN" sz="5100" u="none" strike="noStrike">
                          <a:effectLst/>
                        </a:rPr>
                        <a:t>20</a:t>
                      </a:r>
                      <a:endParaRPr lang="en-US" altLang="zh-CN" sz="5100" b="1" i="0" u="none" strike="noStrike">
                        <a:solidFill>
                          <a:srgbClr val="000000"/>
                        </a:solidFill>
                        <a:effectLst/>
                        <a:latin typeface="宋体" panose="02010600030101010101" pitchFamily="2" charset="-122"/>
                        <a:ea typeface="宋体" panose="02010600030101010101" pitchFamily="2" charset="-122"/>
                      </a:endParaRPr>
                    </a:p>
                  </a:txBody>
                  <a:tcPr marL="43693" marR="43693" marT="43693" marB="0" anchor="ctr"/>
                </a:tc>
                <a:tc>
                  <a:txBody>
                    <a:bodyPr/>
                    <a:lstStyle/>
                    <a:p>
                      <a:pPr algn="ctr" fontAlgn="ctr"/>
                      <a:r>
                        <a:rPr lang="zh-CN" altLang="en-US" sz="5100" u="none" strike="noStrike" dirty="0">
                          <a:effectLst/>
                        </a:rPr>
                        <a:t>*</a:t>
                      </a:r>
                      <a:endParaRPr lang="zh-CN" altLang="en-US" sz="5100" b="1" i="0" u="none" strike="noStrike" dirty="0">
                        <a:solidFill>
                          <a:srgbClr val="000000"/>
                        </a:solidFill>
                        <a:effectLst/>
                        <a:latin typeface="宋体" panose="02010600030101010101" pitchFamily="2" charset="-122"/>
                        <a:ea typeface="宋体" panose="02010600030101010101" pitchFamily="2" charset="-122"/>
                      </a:endParaRPr>
                    </a:p>
                  </a:txBody>
                  <a:tcPr marL="43693" marR="43693" marT="43693" marB="0" anchor="ctr"/>
                </a:tc>
                <a:tc vMerge="1">
                  <a:txBody>
                    <a:bodyPr/>
                    <a:lstStyle/>
                    <a:p>
                      <a:endParaRPr lang="zh-CN"/>
                    </a:p>
                  </a:txBody>
                  <a:tcPr/>
                </a:tc>
                <a:extLst>
                  <a:ext uri="{0D108BD9-81ED-4DB2-BD59-A6C34878D82A}">
                    <a16:rowId xmlns:a16="http://schemas.microsoft.com/office/drawing/2014/main" xmlns="" val="10013"/>
                  </a:ext>
                </a:extLst>
              </a:tr>
            </a:tbl>
          </a:graphicData>
        </a:graphic>
      </p:graphicFrame>
      <p:sp>
        <p:nvSpPr>
          <p:cNvPr id="15" name="横卷形 14"/>
          <p:cNvSpPr/>
          <p:nvPr/>
        </p:nvSpPr>
        <p:spPr>
          <a:xfrm>
            <a:off x="3550133" y="15451617"/>
            <a:ext cx="15643894" cy="5987228"/>
          </a:xfrm>
          <a:prstGeom prst="horizontalScroll">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5670" dirty="0">
                <a:solidFill>
                  <a:schemeClr val="tx1"/>
                </a:solidFill>
                <a:latin typeface="微软雅黑" panose="020B0503020204020204" charset="-122"/>
                <a:ea typeface="微软雅黑" panose="020B0503020204020204" charset="-122"/>
              </a:rPr>
              <a:t>分析：</a:t>
            </a:r>
            <a:r>
              <a:rPr lang="en-US" altLang="zh-CN" sz="5670" dirty="0">
                <a:solidFill>
                  <a:schemeClr val="tx1"/>
                </a:solidFill>
                <a:latin typeface="微软雅黑" panose="020B0503020204020204" charset="-122"/>
                <a:ea typeface="微软雅黑" panose="020B0503020204020204" charset="-122"/>
              </a:rPr>
              <a:t>AUC</a:t>
            </a:r>
            <a:r>
              <a:rPr lang="zh-CN" altLang="en-US" sz="5670" dirty="0">
                <a:solidFill>
                  <a:schemeClr val="tx1"/>
                </a:solidFill>
                <a:latin typeface="微软雅黑" panose="020B0503020204020204" charset="-122"/>
                <a:ea typeface="微软雅黑" panose="020B0503020204020204" charset="-122"/>
              </a:rPr>
              <a:t>属于排序指标，可以考虑用</a:t>
            </a:r>
            <a:r>
              <a:rPr lang="en-US" altLang="zh-CN" sz="5670" dirty="0">
                <a:solidFill>
                  <a:schemeClr val="tx1"/>
                </a:solidFill>
                <a:latin typeface="微软雅黑" panose="020B0503020204020204" charset="-122"/>
                <a:ea typeface="微软雅黑" panose="020B0503020204020204" charset="-122"/>
              </a:rPr>
              <a:t>ranking</a:t>
            </a:r>
            <a:r>
              <a:rPr lang="zh-CN" altLang="en-US" sz="5670" dirty="0">
                <a:solidFill>
                  <a:schemeClr val="tx1"/>
                </a:solidFill>
                <a:latin typeface="微软雅黑" panose="020B0503020204020204" charset="-122"/>
                <a:ea typeface="微软雅黑" panose="020B0503020204020204" charset="-122"/>
              </a:rPr>
              <a:t>模型去做；数据量大，计算资源有限，如何合理的选择数据进行快速迭代是</a:t>
            </a:r>
            <a:r>
              <a:rPr lang="zh-CN" altLang="en-US" sz="5670" dirty="0" smtClean="0">
                <a:solidFill>
                  <a:schemeClr val="tx1"/>
                </a:solidFill>
                <a:latin typeface="微软雅黑" panose="020B0503020204020204" charset="-122"/>
                <a:ea typeface="微软雅黑" panose="020B0503020204020204" charset="-122"/>
              </a:rPr>
              <a:t>提分的</a:t>
            </a:r>
            <a:r>
              <a:rPr lang="zh-CN" altLang="en-US" sz="5670" dirty="0">
                <a:solidFill>
                  <a:schemeClr val="tx1"/>
                </a:solidFill>
                <a:latin typeface="微软雅黑" panose="020B0503020204020204" charset="-122"/>
                <a:ea typeface="微软雅黑" panose="020B0503020204020204" charset="-122"/>
              </a:rPr>
              <a:t>关键</a:t>
            </a:r>
            <a:endParaRPr lang="en-US" altLang="zh-CN" sz="5670" dirty="0">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51653" y="3494632"/>
            <a:ext cx="36516356" cy="2438488"/>
          </a:xfrm>
          <a:prstGeom prst="rect">
            <a:avLst/>
          </a:prstGeom>
          <a:noFill/>
        </p:spPr>
        <p:txBody>
          <a:bodyPr wrap="square">
            <a:spAutoFit/>
          </a:bodyPr>
          <a:lstStyle/>
          <a:p>
            <a:pPr defTabSz="2267585">
              <a:lnSpc>
                <a:spcPct val="150000"/>
              </a:lnSpc>
            </a:pPr>
            <a:r>
              <a:rPr lang="zh-CN" altLang="en-US" sz="5400" dirty="0">
                <a:latin typeface="Microsoft YaHei" panose="020B0503020204020204" pitchFamily="34" charset="-122"/>
                <a:ea typeface="Microsoft YaHei" panose="020B0503020204020204" pitchFamily="34" charset="-122"/>
              </a:rPr>
              <a:t>（二）数据分析</a:t>
            </a:r>
            <a:endParaRPr lang="en-US" altLang="zh-CN" sz="5400" dirty="0">
              <a:latin typeface="Microsoft YaHei" panose="020B0503020204020204" pitchFamily="34" charset="-122"/>
              <a:ea typeface="Microsoft YaHei" panose="020B0503020204020204" pitchFamily="34" charset="-122"/>
            </a:endParaRPr>
          </a:p>
          <a:p>
            <a:pPr defTabSz="2267585">
              <a:lnSpc>
                <a:spcPct val="150000"/>
              </a:lnSpc>
            </a:pPr>
            <a:r>
              <a:rPr lang="en-US" altLang="zh-CN" sz="5400" dirty="0">
                <a:latin typeface="Microsoft YaHei" panose="020B0503020204020204" pitchFamily="34" charset="-122"/>
                <a:ea typeface="Microsoft YaHei" panose="020B0503020204020204" pitchFamily="34" charset="-122"/>
              </a:rPr>
              <a:t> 2.1 </a:t>
            </a:r>
            <a:r>
              <a:rPr lang="en-US" altLang="zh-CN" sz="5400" dirty="0" err="1">
                <a:latin typeface="Microsoft YaHei" panose="020B0503020204020204" pitchFamily="34" charset="-122"/>
                <a:ea typeface="Microsoft YaHei" panose="020B0503020204020204" pitchFamily="34" charset="-122"/>
              </a:rPr>
              <a:t>query_id</a:t>
            </a:r>
            <a:r>
              <a:rPr lang="zh-CN" altLang="en-US" sz="5400" dirty="0">
                <a:latin typeface="Microsoft YaHei" panose="020B0503020204020204" pitchFamily="34" charset="-122"/>
                <a:ea typeface="Microsoft YaHei" panose="020B0503020204020204" pitchFamily="34" charset="-122"/>
              </a:rPr>
              <a:t>下</a:t>
            </a:r>
            <a:r>
              <a:rPr lang="en-US" altLang="zh-CN" sz="5400" dirty="0">
                <a:latin typeface="Microsoft YaHei" panose="020B0503020204020204" pitchFamily="34" charset="-122"/>
                <a:ea typeface="Microsoft YaHei" panose="020B0503020204020204" pitchFamily="34" charset="-122"/>
              </a:rPr>
              <a:t>title</a:t>
            </a:r>
            <a:r>
              <a:rPr lang="zh-CN" altLang="en-US" sz="5400" dirty="0">
                <a:latin typeface="Microsoft YaHei" panose="020B0503020204020204" pitchFamily="34" charset="-122"/>
                <a:ea typeface="Microsoft YaHei" panose="020B0503020204020204" pitchFamily="34" charset="-122"/>
              </a:rPr>
              <a:t>数目的分布情况：</a:t>
            </a:r>
            <a:endParaRPr lang="en-US" altLang="zh-CN" sz="5400" dirty="0">
              <a:latin typeface="Microsoft YaHei" panose="020B0503020204020204" pitchFamily="34" charset="-122"/>
              <a:ea typeface="Microsoft YaHei" panose="020B0503020204020204" pitchFamily="34" charset="-122"/>
            </a:endParaRPr>
          </a:p>
        </p:txBody>
      </p:sp>
      <p:sp>
        <p:nvSpPr>
          <p:cNvPr id="6" name="TextBox 40"/>
          <p:cNvSpPr txBox="1"/>
          <p:nvPr/>
        </p:nvSpPr>
        <p:spPr>
          <a:xfrm>
            <a:off x="2508250" y="931367"/>
            <a:ext cx="9413154"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Microsoft YaHei" panose="020B0503020204020204" pitchFamily="34" charset="-122"/>
                <a:ea typeface="Microsoft YaHei" panose="020B0503020204020204" pitchFamily="34" charset="-122"/>
              </a:rPr>
              <a:t>赛题及数据分析</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17" name="横卷形 16"/>
          <p:cNvSpPr/>
          <p:nvPr/>
        </p:nvSpPr>
        <p:spPr>
          <a:xfrm>
            <a:off x="19916230" y="134980"/>
            <a:ext cx="18851779" cy="5185234"/>
          </a:xfrm>
          <a:prstGeom prst="horizontalScroll">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440180"/>
            <a:r>
              <a:rPr lang="zh-CN" altLang="en-US" sz="5670" dirty="0">
                <a:solidFill>
                  <a:schemeClr val="tx1"/>
                </a:solidFill>
                <a:latin typeface="Microsoft YaHei" panose="020B0503020204020204" pitchFamily="34" charset="-122"/>
                <a:ea typeface="Microsoft YaHei" panose="020B0503020204020204" pitchFamily="34" charset="-122"/>
              </a:rPr>
              <a:t>训练集和</a:t>
            </a:r>
            <a:r>
              <a:rPr lang="en-US" altLang="zh-CN" sz="5670" dirty="0">
                <a:solidFill>
                  <a:schemeClr val="tx1"/>
                </a:solidFill>
                <a:latin typeface="Microsoft YaHei" panose="020B0503020204020204" pitchFamily="34" charset="-122"/>
                <a:ea typeface="Microsoft YaHei" panose="020B0503020204020204" pitchFamily="34" charset="-122"/>
              </a:rPr>
              <a:t>A</a:t>
            </a:r>
            <a:r>
              <a:rPr lang="zh-CN" altLang="en-US" sz="5670" dirty="0">
                <a:solidFill>
                  <a:schemeClr val="tx1"/>
                </a:solidFill>
                <a:latin typeface="Microsoft YaHei" panose="020B0503020204020204" pitchFamily="34" charset="-122"/>
                <a:ea typeface="Microsoft YaHei" panose="020B0503020204020204" pitchFamily="34" charset="-122"/>
              </a:rPr>
              <a:t>榜测试集的</a:t>
            </a:r>
            <a:r>
              <a:rPr lang="en-US" altLang="zh-CN" sz="5670" dirty="0" err="1">
                <a:solidFill>
                  <a:schemeClr val="tx1"/>
                </a:solidFill>
                <a:latin typeface="Microsoft YaHei" panose="020B0503020204020204" pitchFamily="34" charset="-122"/>
                <a:ea typeface="Microsoft YaHei" panose="020B0503020204020204" pitchFamily="34" charset="-122"/>
              </a:rPr>
              <a:t>query_id</a:t>
            </a:r>
            <a:r>
              <a:rPr lang="zh-CN" altLang="en-US" sz="5670" dirty="0">
                <a:solidFill>
                  <a:schemeClr val="tx1"/>
                </a:solidFill>
                <a:latin typeface="Microsoft YaHei" panose="020B0503020204020204" pitchFamily="34" charset="-122"/>
                <a:ea typeface="Microsoft YaHei" panose="020B0503020204020204" pitchFamily="34" charset="-122"/>
              </a:rPr>
              <a:t>下</a:t>
            </a:r>
            <a:r>
              <a:rPr lang="en-US" altLang="zh-CN" sz="5670" dirty="0">
                <a:solidFill>
                  <a:schemeClr val="tx1"/>
                </a:solidFill>
                <a:latin typeface="Microsoft YaHei" panose="020B0503020204020204" pitchFamily="34" charset="-122"/>
                <a:ea typeface="Microsoft YaHei" panose="020B0503020204020204" pitchFamily="34" charset="-122"/>
              </a:rPr>
              <a:t>title</a:t>
            </a:r>
            <a:r>
              <a:rPr lang="zh-CN" altLang="en-US" sz="5670" dirty="0">
                <a:solidFill>
                  <a:schemeClr val="tx1"/>
                </a:solidFill>
                <a:latin typeface="Microsoft YaHei" panose="020B0503020204020204" pitchFamily="34" charset="-122"/>
                <a:ea typeface="Microsoft YaHei" panose="020B0503020204020204" pitchFamily="34" charset="-122"/>
              </a:rPr>
              <a:t>数目分布不一致造成：线上线下得分差异大</a:t>
            </a:r>
            <a:endParaRPr lang="en-US" altLang="zh-CN" sz="5670" dirty="0">
              <a:solidFill>
                <a:schemeClr val="tx1"/>
              </a:solidFill>
              <a:latin typeface="Microsoft YaHei" panose="020B0503020204020204" pitchFamily="34" charset="-122"/>
              <a:ea typeface="Microsoft YaHei" panose="020B0503020204020204" pitchFamily="34" charset="-122"/>
            </a:endParaRPr>
          </a:p>
          <a:p>
            <a:pPr indent="1440180"/>
            <a:r>
              <a:rPr lang="en-US" altLang="zh-CN" sz="5670" dirty="0">
                <a:solidFill>
                  <a:schemeClr val="tx1"/>
                </a:solidFill>
                <a:latin typeface="Microsoft YaHei" panose="020B0503020204020204" pitchFamily="34" charset="-122"/>
                <a:ea typeface="Microsoft YaHei" panose="020B0503020204020204" pitchFamily="34" charset="-122"/>
              </a:rPr>
              <a:t>B</a:t>
            </a:r>
            <a:r>
              <a:rPr lang="zh-CN" altLang="en-US" sz="5670" dirty="0">
                <a:solidFill>
                  <a:schemeClr val="tx1"/>
                </a:solidFill>
                <a:latin typeface="Microsoft YaHei" panose="020B0503020204020204" pitchFamily="34" charset="-122"/>
                <a:ea typeface="Microsoft YaHei" panose="020B0503020204020204" pitchFamily="34" charset="-122"/>
              </a:rPr>
              <a:t>榜测试集和训练集分布相近，因此</a:t>
            </a:r>
            <a:r>
              <a:rPr lang="en-US" altLang="zh-CN" sz="5670" dirty="0">
                <a:solidFill>
                  <a:schemeClr val="tx1"/>
                </a:solidFill>
                <a:latin typeface="Microsoft YaHei" panose="020B0503020204020204" pitchFamily="34" charset="-122"/>
                <a:ea typeface="Microsoft YaHei" panose="020B0503020204020204" pitchFamily="34" charset="-122"/>
              </a:rPr>
              <a:t>B</a:t>
            </a:r>
            <a:r>
              <a:rPr lang="zh-CN" altLang="en-US" sz="5670" dirty="0">
                <a:solidFill>
                  <a:schemeClr val="tx1"/>
                </a:solidFill>
                <a:latin typeface="Microsoft YaHei" panose="020B0503020204020204" pitchFamily="34" charset="-122"/>
                <a:ea typeface="Microsoft YaHei" panose="020B0503020204020204" pitchFamily="34" charset="-122"/>
              </a:rPr>
              <a:t>榜和</a:t>
            </a:r>
            <a:r>
              <a:rPr lang="en-US" altLang="zh-CN" sz="5670" dirty="0">
                <a:solidFill>
                  <a:schemeClr val="tx1"/>
                </a:solidFill>
                <a:latin typeface="Microsoft YaHei" panose="020B0503020204020204" pitchFamily="34" charset="-122"/>
                <a:ea typeface="Microsoft YaHei" panose="020B0503020204020204" pitchFamily="34" charset="-122"/>
              </a:rPr>
              <a:t>A</a:t>
            </a:r>
            <a:r>
              <a:rPr lang="zh-CN" altLang="en-US" sz="5670" dirty="0">
                <a:solidFill>
                  <a:schemeClr val="tx1"/>
                </a:solidFill>
                <a:latin typeface="Microsoft YaHei" panose="020B0503020204020204" pitchFamily="34" charset="-122"/>
                <a:ea typeface="Microsoft YaHei" panose="020B0503020204020204" pitchFamily="34" charset="-122"/>
              </a:rPr>
              <a:t>榜的分数有较大的差异</a:t>
            </a:r>
            <a:endParaRPr lang="en-US" altLang="zh-CN" sz="5670" dirty="0">
              <a:solidFill>
                <a:schemeClr val="tx1"/>
              </a:solidFill>
              <a:latin typeface="Microsoft YaHei" panose="020B0503020204020204" pitchFamily="34" charset="-122"/>
              <a:ea typeface="Microsoft YaHei" panose="020B0503020204020204" pitchFamily="34" charset="-122"/>
            </a:endParaRPr>
          </a:p>
        </p:txBody>
      </p:sp>
      <p:graphicFrame>
        <p:nvGraphicFramePr>
          <p:cNvPr id="13" name="图表 12"/>
          <p:cNvGraphicFramePr/>
          <p:nvPr>
            <p:extLst>
              <p:ext uri="{D42A27DB-BD31-4B8C-83A1-F6EECF244321}">
                <p14:modId xmlns:p14="http://schemas.microsoft.com/office/powerpoint/2010/main" val="3784954408"/>
              </p:ext>
            </p:extLst>
          </p:nvPr>
        </p:nvGraphicFramePr>
        <p:xfrm>
          <a:off x="3811550" y="6289675"/>
          <a:ext cx="34956459" cy="1302245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0"/>
          <p:cNvSpPr txBox="1"/>
          <p:nvPr/>
        </p:nvSpPr>
        <p:spPr>
          <a:xfrm>
            <a:off x="2251653" y="918833"/>
            <a:ext cx="9413154"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微软雅黑" panose="020B0503020204020204" charset="-122"/>
                <a:ea typeface="微软雅黑" panose="020B0503020204020204" charset="-122"/>
              </a:rPr>
              <a:t>赛题及数据分析</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sp>
        <p:nvSpPr>
          <p:cNvPr id="16" name="横卷形 15"/>
          <p:cNvSpPr/>
          <p:nvPr/>
        </p:nvSpPr>
        <p:spPr>
          <a:xfrm>
            <a:off x="22412325" y="15343221"/>
            <a:ext cx="11953777" cy="5167431"/>
          </a:xfrm>
          <a:prstGeom prst="horizontalScroll">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440180"/>
            <a:r>
              <a:rPr lang="zh-CN" altLang="en-US" sz="5670" dirty="0">
                <a:solidFill>
                  <a:schemeClr val="tx1"/>
                </a:solidFill>
                <a:latin typeface="微软雅黑" panose="020B0503020204020204" charset="-122"/>
                <a:ea typeface="微软雅黑" panose="020B0503020204020204" charset="-122"/>
              </a:rPr>
              <a:t>任意连续的</a:t>
            </a:r>
            <a:r>
              <a:rPr lang="en-US" altLang="zh-CN" sz="5670" dirty="0">
                <a:solidFill>
                  <a:schemeClr val="tx1"/>
                </a:solidFill>
                <a:latin typeface="微软雅黑" panose="020B0503020204020204" charset="-122"/>
                <a:ea typeface="微软雅黑" panose="020B0503020204020204" charset="-122"/>
              </a:rPr>
              <a:t>1</a:t>
            </a:r>
            <a:r>
              <a:rPr lang="zh-CN" altLang="en-US" sz="5670" dirty="0">
                <a:solidFill>
                  <a:schemeClr val="tx1"/>
                </a:solidFill>
                <a:latin typeface="微软雅黑" panose="020B0503020204020204" charset="-122"/>
                <a:ea typeface="微软雅黑" panose="020B0503020204020204" charset="-122"/>
              </a:rPr>
              <a:t>亿数据点击数的数据分布和整体</a:t>
            </a:r>
            <a:r>
              <a:rPr lang="en-US" altLang="zh-CN" sz="5670" dirty="0">
                <a:solidFill>
                  <a:schemeClr val="tx1"/>
                </a:solidFill>
                <a:latin typeface="微软雅黑" panose="020B0503020204020204" charset="-122"/>
                <a:ea typeface="微软雅黑" panose="020B0503020204020204" charset="-122"/>
              </a:rPr>
              <a:t>10</a:t>
            </a:r>
            <a:r>
              <a:rPr lang="zh-CN" altLang="en-US" sz="5670" dirty="0">
                <a:solidFill>
                  <a:schemeClr val="tx1"/>
                </a:solidFill>
                <a:latin typeface="微软雅黑" panose="020B0503020204020204" charset="-122"/>
                <a:ea typeface="微软雅黑" panose="020B0503020204020204" charset="-122"/>
              </a:rPr>
              <a:t>亿数据的分布大体一致</a:t>
            </a:r>
            <a:endParaRPr lang="en-US" altLang="zh-CN" sz="5670" dirty="0">
              <a:solidFill>
                <a:schemeClr val="tx1"/>
              </a:solidFill>
              <a:latin typeface="微软雅黑" panose="020B0503020204020204" charset="-122"/>
              <a:ea typeface="微软雅黑" panose="020B0503020204020204" charset="-122"/>
            </a:endParaRPr>
          </a:p>
        </p:txBody>
      </p:sp>
      <p:sp>
        <p:nvSpPr>
          <p:cNvPr id="12" name="矩形 11"/>
          <p:cNvSpPr/>
          <p:nvPr/>
        </p:nvSpPr>
        <p:spPr>
          <a:xfrm>
            <a:off x="2251653" y="3189832"/>
            <a:ext cx="36516356" cy="3376565"/>
          </a:xfrm>
          <a:prstGeom prst="rect">
            <a:avLst/>
          </a:prstGeom>
          <a:noFill/>
        </p:spPr>
        <p:txBody>
          <a:bodyPr wrap="square">
            <a:spAutoFit/>
          </a:bodyPr>
          <a:lstStyle/>
          <a:p>
            <a:pPr defTabSz="2267585">
              <a:lnSpc>
                <a:spcPct val="150000"/>
              </a:lnSpc>
            </a:pPr>
            <a:r>
              <a:rPr lang="zh-CN" altLang="en-US" sz="7560" dirty="0">
                <a:latin typeface="微软雅黑" panose="020B0503020204020204" charset="-122"/>
                <a:ea typeface="微软雅黑" panose="020B0503020204020204" charset="-122"/>
              </a:rPr>
              <a:t>（二）数据分析</a:t>
            </a:r>
            <a:endParaRPr lang="en-US" altLang="zh-CN" sz="7560" dirty="0">
              <a:latin typeface="微软雅黑" panose="020B0503020204020204" charset="-122"/>
              <a:ea typeface="微软雅黑" panose="020B0503020204020204" charset="-122"/>
            </a:endParaRPr>
          </a:p>
          <a:p>
            <a:pPr defTabSz="2267585">
              <a:lnSpc>
                <a:spcPct val="150000"/>
              </a:lnSpc>
            </a:pPr>
            <a:r>
              <a:rPr lang="en-US" altLang="zh-CN" sz="7560" dirty="0">
                <a:latin typeface="微软雅黑" panose="020B0503020204020204" charset="-122"/>
                <a:ea typeface="微软雅黑" panose="020B0503020204020204" charset="-122"/>
              </a:rPr>
              <a:t>  2.2 </a:t>
            </a:r>
            <a:r>
              <a:rPr lang="zh-CN" altLang="en-US" sz="7560" dirty="0">
                <a:latin typeface="微软雅黑" panose="020B0503020204020204" charset="-122"/>
                <a:ea typeface="微软雅黑" panose="020B0503020204020204" charset="-122"/>
              </a:rPr>
              <a:t>点击数分布情况：</a:t>
            </a:r>
            <a:endParaRPr lang="en-US" altLang="zh-CN" sz="756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524" y="6611408"/>
            <a:ext cx="11743816" cy="702779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2325" y="6566397"/>
            <a:ext cx="11764195" cy="707280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524" y="14032700"/>
            <a:ext cx="11743816" cy="69373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57960" y="3413760"/>
            <a:ext cx="38498780" cy="3360920"/>
          </a:xfrm>
          <a:prstGeom prst="rect">
            <a:avLst/>
          </a:prstGeom>
          <a:noFill/>
        </p:spPr>
        <p:txBody>
          <a:bodyPr wrap="square">
            <a:spAutoFit/>
          </a:bodyPr>
          <a:lstStyle/>
          <a:p>
            <a:pPr lvl="4" defTabSz="2267585">
              <a:lnSpc>
                <a:spcPct val="150000"/>
              </a:lnSpc>
            </a:pPr>
            <a:r>
              <a:rPr lang="en-US" altLang="zh-CN" sz="7560" dirty="0">
                <a:latin typeface="微软雅黑" panose="020B0503020204020204" charset="-122"/>
                <a:ea typeface="微软雅黑" panose="020B0503020204020204" charset="-122"/>
              </a:rPr>
              <a:t>2.3</a:t>
            </a:r>
            <a:r>
              <a:rPr lang="zh-CN" altLang="en-US" sz="7560" dirty="0">
                <a:latin typeface="微软雅黑" panose="020B0503020204020204" charset="-122"/>
                <a:ea typeface="微软雅黑" panose="020B0503020204020204" charset="-122"/>
              </a:rPr>
              <a:t> </a:t>
            </a:r>
            <a:r>
              <a:rPr lang="en-US" altLang="zh-CN" sz="7560" dirty="0">
                <a:latin typeface="微软雅黑" panose="020B0503020204020204" charset="-122"/>
                <a:ea typeface="微软雅黑" panose="020B0503020204020204" charset="-122"/>
              </a:rPr>
              <a:t>title</a:t>
            </a:r>
            <a:r>
              <a:rPr lang="zh-CN" altLang="en-US" sz="7560" dirty="0">
                <a:latin typeface="微软雅黑" panose="020B0503020204020204" charset="-122"/>
                <a:ea typeface="微软雅黑" panose="020B0503020204020204" charset="-122"/>
              </a:rPr>
              <a:t>重复分布情况：</a:t>
            </a:r>
          </a:p>
          <a:p>
            <a:pPr defTabSz="2267585">
              <a:lnSpc>
                <a:spcPct val="150000"/>
              </a:lnSpc>
            </a:pPr>
            <a:r>
              <a:rPr lang="en-US" altLang="zh-CN" sz="6600" dirty="0">
                <a:latin typeface="微软雅黑" panose="020B0503020204020204" charset="-122"/>
                <a:ea typeface="微软雅黑" panose="020B0503020204020204" charset="-122"/>
              </a:rPr>
              <a:t>    testA 2kw</a:t>
            </a:r>
            <a:r>
              <a:rPr lang="zh-CN" altLang="en-US" sz="6600" dirty="0">
                <a:latin typeface="微软雅黑" panose="020B0503020204020204" charset="-122"/>
                <a:ea typeface="微软雅黑" panose="020B0503020204020204" charset="-122"/>
              </a:rPr>
              <a:t>数据与</a:t>
            </a:r>
            <a:r>
              <a:rPr lang="en-US" altLang="zh-CN" sz="6600" dirty="0">
                <a:latin typeface="微软雅黑" panose="020B0503020204020204" charset="-122"/>
                <a:ea typeface="微软雅黑" panose="020B0503020204020204" charset="-122"/>
              </a:rPr>
              <a:t>train重复</a:t>
            </a:r>
            <a:r>
              <a:rPr lang="zh-CN" altLang="en-US" sz="6600" dirty="0">
                <a:latin typeface="微软雅黑" panose="020B0503020204020204" charset="-122"/>
                <a:ea typeface="微软雅黑" panose="020B0503020204020204" charset="-122"/>
              </a:rPr>
              <a:t>的</a:t>
            </a:r>
            <a:r>
              <a:rPr lang="en-US" altLang="zh-CN" sz="6600" dirty="0">
                <a:latin typeface="微软雅黑" panose="020B0503020204020204" charset="-122"/>
                <a:ea typeface="微软雅黑" panose="020B0503020204020204" charset="-122"/>
              </a:rPr>
              <a:t>query</a:t>
            </a:r>
            <a:r>
              <a:rPr lang="zh-CN" altLang="en-US" sz="6600" dirty="0">
                <a:latin typeface="微软雅黑" panose="020B0503020204020204" charset="-122"/>
                <a:ea typeface="微软雅黑" panose="020B0503020204020204" charset="-122"/>
              </a:rPr>
              <a:t>占比39</a:t>
            </a:r>
            <a:r>
              <a:rPr lang="en-US" altLang="zh-CN" sz="6600" dirty="0">
                <a:latin typeface="微软雅黑" panose="020B0503020204020204" charset="-122"/>
                <a:ea typeface="微软雅黑" panose="020B0503020204020204" charset="-122"/>
              </a:rPr>
              <a:t>.</a:t>
            </a:r>
            <a:r>
              <a:rPr lang="zh-CN" altLang="en-US" sz="6600" dirty="0">
                <a:latin typeface="微软雅黑" panose="020B0503020204020204" charset="-122"/>
                <a:ea typeface="微软雅黑" panose="020B0503020204020204" charset="-122"/>
              </a:rPr>
              <a:t>2</a:t>
            </a:r>
            <a:r>
              <a:rPr lang="en-US" altLang="zh-CN" sz="6600" dirty="0">
                <a:latin typeface="微软雅黑" panose="020B0503020204020204" charset="-122"/>
                <a:ea typeface="微软雅黑" panose="020B0503020204020204" charset="-122"/>
              </a:rPr>
              <a:t>5%，title有71.18%，query-</a:t>
            </a:r>
            <a:r>
              <a:rPr lang="en-US" altLang="zh-CN" sz="6600" dirty="0" err="1">
                <a:latin typeface="微软雅黑" panose="020B0503020204020204" charset="-122"/>
                <a:ea typeface="微软雅黑" panose="020B0503020204020204" charset="-122"/>
              </a:rPr>
              <a:t>title对</a:t>
            </a:r>
            <a:r>
              <a:rPr lang="en-US" altLang="zh-CN" sz="6600" dirty="0">
                <a:latin typeface="微软雅黑" panose="020B0503020204020204" charset="-122"/>
                <a:ea typeface="微软雅黑" panose="020B0503020204020204" charset="-122"/>
              </a:rPr>
              <a:t>: 29.189%</a:t>
            </a:r>
          </a:p>
        </p:txBody>
      </p:sp>
      <p:sp>
        <p:nvSpPr>
          <p:cNvPr id="6" name="TextBox 40"/>
          <p:cNvSpPr txBox="1"/>
          <p:nvPr/>
        </p:nvSpPr>
        <p:spPr>
          <a:xfrm>
            <a:off x="1895778" y="918833"/>
            <a:ext cx="9413154" cy="1796230"/>
          </a:xfrm>
          <a:prstGeom prst="rect">
            <a:avLst/>
          </a:prstGeom>
          <a:noFill/>
        </p:spPr>
        <p:txBody>
          <a:bodyPr wrap="none" lIns="282734" tIns="141367" rIns="282734" bIns="141367" rtlCol="0">
            <a:spAutoFit/>
          </a:bodyPr>
          <a:lstStyle/>
          <a:p>
            <a:pPr defTabSz="3365500">
              <a:defRPr/>
            </a:pPr>
            <a:r>
              <a:rPr lang="zh-CN" altLang="en-US" sz="9815" b="1" kern="0" dirty="0">
                <a:solidFill>
                  <a:schemeClr val="bg1"/>
                </a:solidFill>
                <a:latin typeface="微软雅黑" panose="020B0503020204020204" charset="-122"/>
                <a:ea typeface="微软雅黑" panose="020B0503020204020204" charset="-122"/>
              </a:rPr>
              <a:t>赛题及数据分析</a:t>
            </a:r>
          </a:p>
        </p:txBody>
      </p:sp>
      <p:sp>
        <p:nvSpPr>
          <p:cNvPr id="8" name="Freeform 6"/>
          <p:cNvSpPr>
            <a:spLocks noEditPoints="1"/>
          </p:cNvSpPr>
          <p:nvPr/>
        </p:nvSpPr>
        <p:spPr bwMode="auto">
          <a:xfrm>
            <a:off x="37464709" y="1143713"/>
            <a:ext cx="1303300" cy="1346471"/>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ysClr val="windowText" lastClr="000000">
                <a:lumMod val="65000"/>
                <a:lumOff val="35000"/>
              </a:sysClr>
            </a:solidFill>
            <a:prstDash val="solid"/>
            <a:round/>
          </a:ln>
          <a:extLst>
            <a:ext uri="{909E8E84-426E-40DD-AFC4-6F175D3DCCD1}">
              <a14:hiddenFill xmlns:a14="http://schemas.microsoft.com/office/drawing/2010/main">
                <a:solidFill>
                  <a:srgbClr val="FFFFFF"/>
                </a:solidFill>
              </a14:hiddenFill>
            </a:ext>
          </a:extLst>
        </p:spPr>
        <p:txBody>
          <a:bodyPr vert="horz" wrap="square" lIns="282734" tIns="141367" rIns="282734" bIns="141367" numCol="1" anchor="t" anchorCtr="0" compatLnSpc="1"/>
          <a:lstStyle/>
          <a:p>
            <a:pPr defTabSz="3365500">
              <a:defRPr/>
            </a:pPr>
            <a:endParaRPr lang="zh-CN" altLang="en-US" sz="6545" kern="0">
              <a:solidFill>
                <a:prstClr val="black"/>
              </a:solidFill>
              <a:latin typeface="Century Gothic"/>
            </a:endParaRPr>
          </a:p>
        </p:txBody>
      </p:sp>
      <p:graphicFrame>
        <p:nvGraphicFramePr>
          <p:cNvPr id="7" name="图表 6"/>
          <p:cNvGraphicFramePr/>
          <p:nvPr/>
        </p:nvGraphicFramePr>
        <p:xfrm>
          <a:off x="3856572" y="7698256"/>
          <a:ext cx="14904720" cy="12687935"/>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p:cNvSpPr/>
          <p:nvPr/>
        </p:nvSpPr>
        <p:spPr>
          <a:xfrm>
            <a:off x="20295870" y="16166946"/>
            <a:ext cx="22491700" cy="3180871"/>
          </a:xfrm>
          <a:prstGeom prst="rect">
            <a:avLst/>
          </a:prstGeom>
          <a:solidFill>
            <a:schemeClr val="accent2">
              <a:lumMod val="60000"/>
              <a:lumOff val="40000"/>
            </a:schemeClr>
          </a:solidFill>
        </p:spPr>
        <p:txBody>
          <a:bodyPr wrap="square">
            <a:spAutoFit/>
          </a:bodyPr>
          <a:lstStyle/>
          <a:p>
            <a:r>
              <a:rPr lang="en-US" altLang="zh-CN" sz="7200" dirty="0">
                <a:latin typeface="微软雅黑" panose="020B0503020204020204" charset="-122"/>
                <a:ea typeface="微软雅黑" panose="020B0503020204020204" charset="-122"/>
              </a:rPr>
              <a:t>  1</a:t>
            </a:r>
            <a:r>
              <a:rPr lang="zh-CN" altLang="en-US" sz="7200" dirty="0">
                <a:latin typeface="微软雅黑" panose="020B0503020204020204" charset="-122"/>
                <a:ea typeface="微软雅黑" panose="020B0503020204020204" charset="-122"/>
              </a:rPr>
              <a:t>）对于重复</a:t>
            </a:r>
            <a:r>
              <a:rPr lang="en-US" altLang="zh-CN" sz="7200" dirty="0">
                <a:latin typeface="微软雅黑" panose="020B0503020204020204" charset="-122"/>
                <a:ea typeface="微软雅黑" panose="020B0503020204020204" charset="-122"/>
              </a:rPr>
              <a:t>title</a:t>
            </a:r>
            <a:r>
              <a:rPr lang="zh-CN" altLang="en-US" sz="7200" dirty="0">
                <a:latin typeface="微软雅黑" panose="020B0503020204020204" charset="-122"/>
                <a:ea typeface="微软雅黑" panose="020B0503020204020204" charset="-122"/>
              </a:rPr>
              <a:t>：文本信息</a:t>
            </a:r>
            <a:r>
              <a:rPr lang="en-US" altLang="zh-CN" sz="7200" dirty="0">
                <a:latin typeface="微软雅黑" panose="020B0503020204020204" charset="-122"/>
                <a:ea typeface="微软雅黑" panose="020B0503020204020204" charset="-122"/>
              </a:rPr>
              <a:t>+</a:t>
            </a:r>
            <a:r>
              <a:rPr lang="zh-CN" altLang="en-US" sz="7200" dirty="0">
                <a:latin typeface="微软雅黑" panose="020B0503020204020204" charset="-122"/>
                <a:ea typeface="微软雅黑" panose="020B0503020204020204" charset="-122"/>
              </a:rPr>
              <a:t>历史信息 </a:t>
            </a:r>
            <a:endParaRPr lang="en-US" altLang="zh-CN" sz="7200" dirty="0">
              <a:latin typeface="微软雅黑" panose="020B0503020204020204" charset="-122"/>
              <a:ea typeface="微软雅黑" panose="020B0503020204020204" charset="-122"/>
            </a:endParaRPr>
          </a:p>
          <a:p>
            <a:endParaRPr lang="en-US" altLang="zh-CN" sz="5670" dirty="0">
              <a:latin typeface="微软雅黑" panose="020B0503020204020204" charset="-122"/>
              <a:ea typeface="微软雅黑" panose="020B0503020204020204" charset="-122"/>
            </a:endParaRPr>
          </a:p>
          <a:p>
            <a:r>
              <a:rPr lang="en-US" altLang="zh-CN" sz="7200" dirty="0">
                <a:latin typeface="微软雅黑" panose="020B0503020204020204" charset="-122"/>
                <a:ea typeface="微软雅黑" panose="020B0503020204020204" charset="-122"/>
              </a:rPr>
              <a:t>  2</a:t>
            </a:r>
            <a:r>
              <a:rPr lang="zh-CN" altLang="en-US" sz="7200" dirty="0">
                <a:latin typeface="微软雅黑" panose="020B0503020204020204" charset="-122"/>
                <a:ea typeface="微软雅黑" panose="020B0503020204020204" charset="-122"/>
              </a:rPr>
              <a:t>）对于新的</a:t>
            </a:r>
            <a:r>
              <a:rPr lang="en-US" altLang="zh-CN" sz="7200" dirty="0">
                <a:latin typeface="微软雅黑" panose="020B0503020204020204" charset="-122"/>
                <a:ea typeface="微软雅黑" panose="020B0503020204020204" charset="-122"/>
              </a:rPr>
              <a:t>title</a:t>
            </a:r>
            <a:r>
              <a:rPr lang="zh-CN" altLang="en-US" sz="7200" dirty="0">
                <a:latin typeface="微软雅黑" panose="020B0503020204020204" charset="-122"/>
                <a:ea typeface="微软雅黑" panose="020B0503020204020204" charset="-122"/>
              </a:rPr>
              <a:t>：文本和搜索领域相关特征比较重要</a:t>
            </a:r>
            <a:endParaRPr lang="en-US" altLang="zh-CN" sz="72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83238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FD99169D-DC57-644E-97A1-7F094C7AE782}"/>
              </a:ext>
            </a:extLst>
          </p:cNvPr>
          <p:cNvSpPr/>
          <p:nvPr/>
        </p:nvSpPr>
        <p:spPr>
          <a:xfrm>
            <a:off x="28125400" y="9476323"/>
            <a:ext cx="8770640" cy="2646878"/>
          </a:xfrm>
          <a:prstGeom prst="rect">
            <a:avLst/>
          </a:prstGeom>
        </p:spPr>
        <p:txBody>
          <a:bodyPr wrap="square">
            <a:spAutoFit/>
          </a:bodyPr>
          <a:lstStyle/>
          <a:p>
            <a:r>
              <a:rPr lang="zh-CN" altLang="en-US" sz="16600" dirty="0">
                <a:solidFill>
                  <a:schemeClr val="bg1"/>
                </a:solidFill>
                <a:latin typeface="微软雅黑" panose="020B0503020204020204" charset="-122"/>
                <a:ea typeface="微软雅黑" panose="020B0503020204020204" charset="-122"/>
                <a:cs typeface="+mn-ea"/>
                <a:sym typeface="+mn-lt"/>
              </a:rPr>
              <a:t>特征工程</a:t>
            </a:r>
          </a:p>
        </p:txBody>
      </p:sp>
    </p:spTree>
    <p:extLst>
      <p:ext uri="{BB962C8B-B14F-4D97-AF65-F5344CB8AC3E}">
        <p14:creationId xmlns:p14="http://schemas.microsoft.com/office/powerpoint/2010/main" val="652133524"/>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3204</Words>
  <Application>Microsoft Office PowerPoint</Application>
  <PresentationFormat>自定义</PresentationFormat>
  <Paragraphs>347</Paragraphs>
  <Slides>26</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宋体</vt:lpstr>
      <vt:lpstr>微软雅黑</vt:lpstr>
      <vt:lpstr>微软雅黑</vt:lpstr>
      <vt:lpstr>微软雅黑 Light</vt:lpstr>
      <vt:lpstr>Arial</vt:lpstr>
      <vt:lpstr>Calibri</vt:lpstr>
      <vt:lpstr>Cambria Math</vt:lpstr>
      <vt:lpstr>Century Gothic</vt:lpstr>
      <vt:lpstr>Segoe UI</vt:lpstr>
      <vt:lpstr>Times New Roman</vt:lpstr>
      <vt:lpstr>Verdana</vt:lpstr>
      <vt:lpstr>Office 主题</vt:lpstr>
      <vt:lpstr>2019高校大数据挑战赛答辩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Concat-ESIM</vt:lpstr>
      <vt:lpstr>Gate-ESIM</vt:lpstr>
      <vt:lpstr>深度学习训练Tricks</vt:lpstr>
      <vt:lpstr>PowerPoint 演示文稿</vt:lpstr>
      <vt:lpstr>PowerPoint 演示文稿</vt:lpstr>
      <vt:lpstr>PowerPoint 演示文稿</vt:lpstr>
      <vt:lpstr>参赛总结</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Greatpan</cp:lastModifiedBy>
  <cp:revision>437</cp:revision>
  <dcterms:created xsi:type="dcterms:W3CDTF">2017-08-03T09:01:00Z</dcterms:created>
  <dcterms:modified xsi:type="dcterms:W3CDTF">2019-08-23T17:48:09Z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2052-11.1.0.8984</vt:lpwstr>
  </property>
</Properties>
</file>